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8"/>
  </p:notesMasterIdLst>
  <p:sldIdLst>
    <p:sldId id="258" r:id="rId2"/>
    <p:sldId id="260" r:id="rId3"/>
    <p:sldId id="283" r:id="rId4"/>
    <p:sldId id="322" r:id="rId5"/>
    <p:sldId id="291" r:id="rId6"/>
    <p:sldId id="306" r:id="rId7"/>
    <p:sldId id="307" r:id="rId8"/>
    <p:sldId id="309" r:id="rId9"/>
    <p:sldId id="310" r:id="rId10"/>
    <p:sldId id="308" r:id="rId11"/>
    <p:sldId id="297" r:id="rId12"/>
    <p:sldId id="298" r:id="rId13"/>
    <p:sldId id="299" r:id="rId14"/>
    <p:sldId id="311" r:id="rId15"/>
    <p:sldId id="301" r:id="rId16"/>
    <p:sldId id="302" r:id="rId17"/>
    <p:sldId id="303" r:id="rId18"/>
    <p:sldId id="316" r:id="rId19"/>
    <p:sldId id="304" r:id="rId20"/>
    <p:sldId id="319" r:id="rId21"/>
    <p:sldId id="320" r:id="rId22"/>
    <p:sldId id="315" r:id="rId23"/>
    <p:sldId id="314" r:id="rId24"/>
    <p:sldId id="280" r:id="rId25"/>
    <p:sldId id="290" r:id="rId26"/>
    <p:sldId id="32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Gotham Bold" pitchFamily="2" charset="0"/>
      <p:bold r:id="rId35"/>
      <p:italic r:id="rId36"/>
      <p:boldItalic r:id="rId37"/>
    </p:embeddedFont>
    <p:embeddedFont>
      <p:font typeface="Gotham Book" pitchFamily="2" charset="0"/>
      <p:regular r:id="rId38"/>
      <p:italic r:id="rId39"/>
    </p:embeddedFont>
    <p:embeddedFont>
      <p:font typeface="Gotham Light" pitchFamily="2" charset="0"/>
      <p:regular r:id="rId40"/>
      <p:italic r:id="rId41"/>
    </p:embeddedFont>
    <p:embeddedFont>
      <p:font typeface="Open Sans" panose="020B060603050402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596AC3F-CA3C-A948-89FD-78D63C89A19F}">
          <p14:sldIdLst>
            <p14:sldId id="258"/>
            <p14:sldId id="260"/>
          </p14:sldIdLst>
        </p14:section>
        <p14:section name="Impact of Environmental Injustice" id="{9FE53B57-9A92-394F-8A00-D4396F74EF38}">
          <p14:sldIdLst>
            <p14:sldId id="283"/>
            <p14:sldId id="322"/>
          </p14:sldIdLst>
        </p14:section>
        <p14:section name="Role of Local Government" id="{FF8F07F1-A6C4-9842-8127-3BA0216C384C}">
          <p14:sldIdLst>
            <p14:sldId id="291"/>
            <p14:sldId id="306"/>
            <p14:sldId id="307"/>
            <p14:sldId id="309"/>
            <p14:sldId id="310"/>
          </p14:sldIdLst>
        </p14:section>
        <p14:section name="Path Towards Justice" id="{A1107393-7341-4142-9719-3DEA1047BB68}">
          <p14:sldIdLst>
            <p14:sldId id="308"/>
            <p14:sldId id="297"/>
            <p14:sldId id="298"/>
            <p14:sldId id="299"/>
            <p14:sldId id="311"/>
            <p14:sldId id="301"/>
            <p14:sldId id="302"/>
            <p14:sldId id="303"/>
          </p14:sldIdLst>
        </p14:section>
        <p14:section name="Takeaways" id="{E00EA361-57FA-784E-86C4-BA3D253261A6}">
          <p14:sldIdLst>
            <p14:sldId id="316"/>
            <p14:sldId id="304"/>
            <p14:sldId id="319"/>
            <p14:sldId id="320"/>
            <p14:sldId id="315"/>
            <p14:sldId id="314"/>
            <p14:sldId id="280"/>
          </p14:sldIdLst>
        </p14:section>
        <p14:section name="References" id="{B95DFF8B-9333-7748-B6C8-34DD06D05711}">
          <p14:sldIdLst>
            <p14:sldId id="290"/>
            <p14:sldId id="32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5FF6DB-B0F6-78F9-C8DF-D854E77BC9FA}" name="Diedrich, Graham" initials="DG" userId="S::diedgr@msu.edu::653ec40f-7439-4368-add7-393fe1e9fc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872"/>
    <a:srgbClr val="BAACBD"/>
    <a:srgbClr val="3B5249"/>
    <a:srgbClr val="BAAC66"/>
    <a:srgbClr val="21443D"/>
    <a:srgbClr val="D7D9D7"/>
    <a:srgbClr val="85AC01"/>
    <a:srgbClr val="384A23"/>
    <a:srgbClr val="00349E"/>
    <a:srgbClr val="0330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6A393-3426-BA4C-A1D0-DF0951A3E68B}" v="330" dt="2023-06-20T19:27:35.1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57"/>
    <p:restoredTop sz="79560"/>
  </p:normalViewPr>
  <p:slideViewPr>
    <p:cSldViewPr snapToGrid="0">
      <p:cViewPr varScale="1">
        <p:scale>
          <a:sx n="81" d="100"/>
          <a:sy n="81" d="100"/>
        </p:scale>
        <p:origin x="800" y="192"/>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drich, Graham" userId="653ec40f-7439-4368-add7-393fe1e9fc0f" providerId="ADAL" clId="{2B86A393-3426-BA4C-A1D0-DF0951A3E68B}"/>
    <pc:docChg chg="undo custSel addSld delSld modSld modSection modShowInfo">
      <pc:chgData name="Diedrich, Graham" userId="653ec40f-7439-4368-add7-393fe1e9fc0f" providerId="ADAL" clId="{2B86A393-3426-BA4C-A1D0-DF0951A3E68B}" dt="2023-06-20T19:27:46.720" v="11585" actId="2744"/>
      <pc:docMkLst>
        <pc:docMk/>
      </pc:docMkLst>
      <pc:sldChg chg="modTransition modNotesTx">
        <pc:chgData name="Diedrich, Graham" userId="653ec40f-7439-4368-add7-393fe1e9fc0f" providerId="ADAL" clId="{2B86A393-3426-BA4C-A1D0-DF0951A3E68B}" dt="2023-06-20T19:27:35.184" v="11584"/>
        <pc:sldMkLst>
          <pc:docMk/>
          <pc:sldMk cId="1805409331" sldId="258"/>
        </pc:sldMkLst>
      </pc:sldChg>
      <pc:sldChg chg="modSp mod modNotesTx">
        <pc:chgData name="Diedrich, Graham" userId="653ec40f-7439-4368-add7-393fe1e9fc0f" providerId="ADAL" clId="{2B86A393-3426-BA4C-A1D0-DF0951A3E68B}" dt="2023-06-17T17:27:48.227" v="906" actId="20577"/>
        <pc:sldMkLst>
          <pc:docMk/>
          <pc:sldMk cId="357887236" sldId="260"/>
        </pc:sldMkLst>
        <pc:spChg chg="mod modVis">
          <ac:chgData name="Diedrich, Graham" userId="653ec40f-7439-4368-add7-393fe1e9fc0f" providerId="ADAL" clId="{2B86A393-3426-BA4C-A1D0-DF0951A3E68B}" dt="2023-06-16T13:23:02.363" v="267" actId="14429"/>
          <ac:spMkLst>
            <pc:docMk/>
            <pc:sldMk cId="357887236" sldId="260"/>
            <ac:spMk id="3" creationId="{12E3F6CD-C7B0-748A-3CC6-9B1B2CB26BF9}"/>
          </ac:spMkLst>
        </pc:spChg>
        <pc:spChg chg="mod modVis">
          <ac:chgData name="Diedrich, Graham" userId="653ec40f-7439-4368-add7-393fe1e9fc0f" providerId="ADAL" clId="{2B86A393-3426-BA4C-A1D0-DF0951A3E68B}" dt="2023-06-16T13:23:03.046" v="268" actId="14429"/>
          <ac:spMkLst>
            <pc:docMk/>
            <pc:sldMk cId="357887236" sldId="260"/>
            <ac:spMk id="4" creationId="{9DD5717C-70A3-7E6C-A27D-D6833C5BCB70}"/>
          </ac:spMkLst>
        </pc:spChg>
        <pc:spChg chg="mod modVis">
          <ac:chgData name="Diedrich, Graham" userId="653ec40f-7439-4368-add7-393fe1e9fc0f" providerId="ADAL" clId="{2B86A393-3426-BA4C-A1D0-DF0951A3E68B}" dt="2023-06-16T13:23:01.716" v="266" actId="14429"/>
          <ac:spMkLst>
            <pc:docMk/>
            <pc:sldMk cId="357887236" sldId="260"/>
            <ac:spMk id="5" creationId="{F8F49345-2FFE-3306-84C3-82FE6C33328F}"/>
          </ac:spMkLst>
        </pc:spChg>
      </pc:sldChg>
      <pc:sldChg chg="addSp modSp mod modNotesTx">
        <pc:chgData name="Diedrich, Graham" userId="653ec40f-7439-4368-add7-393fe1e9fc0f" providerId="ADAL" clId="{2B86A393-3426-BA4C-A1D0-DF0951A3E68B}" dt="2023-06-17T18:14:45.710" v="9227" actId="20577"/>
        <pc:sldMkLst>
          <pc:docMk/>
          <pc:sldMk cId="3130563754" sldId="280"/>
        </pc:sldMkLst>
        <pc:spChg chg="add mod">
          <ac:chgData name="Diedrich, Graham" userId="653ec40f-7439-4368-add7-393fe1e9fc0f" providerId="ADAL" clId="{2B86A393-3426-BA4C-A1D0-DF0951A3E68B}" dt="2023-06-16T13:34:57.216" v="479" actId="1076"/>
          <ac:spMkLst>
            <pc:docMk/>
            <pc:sldMk cId="3130563754" sldId="280"/>
            <ac:spMk id="4" creationId="{ED1B9A55-95D8-3932-381F-1008224FF862}"/>
          </ac:spMkLst>
        </pc:spChg>
      </pc:sldChg>
      <pc:sldChg chg="modSp del mod modNotesTx">
        <pc:chgData name="Diedrich, Graham" userId="653ec40f-7439-4368-add7-393fe1e9fc0f" providerId="ADAL" clId="{2B86A393-3426-BA4C-A1D0-DF0951A3E68B}" dt="2023-06-19T19:29:02.217" v="11026" actId="2696"/>
        <pc:sldMkLst>
          <pc:docMk/>
          <pc:sldMk cId="3061919713" sldId="282"/>
        </pc:sldMkLst>
        <pc:spChg chg="mod">
          <ac:chgData name="Diedrich, Graham" userId="653ec40f-7439-4368-add7-393fe1e9fc0f" providerId="ADAL" clId="{2B86A393-3426-BA4C-A1D0-DF0951A3E68B}" dt="2023-06-17T17:29:40.354" v="1235" actId="20577"/>
          <ac:spMkLst>
            <pc:docMk/>
            <pc:sldMk cId="3061919713" sldId="282"/>
            <ac:spMk id="11" creationId="{3D717E85-F37B-DD30-A8E3-1996C5E33155}"/>
          </ac:spMkLst>
        </pc:spChg>
        <pc:graphicFrameChg chg="mod">
          <ac:chgData name="Diedrich, Graham" userId="653ec40f-7439-4368-add7-393fe1e9fc0f" providerId="ADAL" clId="{2B86A393-3426-BA4C-A1D0-DF0951A3E68B}" dt="2023-06-17T17:31:33.639" v="1246" actId="2711"/>
          <ac:graphicFrameMkLst>
            <pc:docMk/>
            <pc:sldMk cId="3061919713" sldId="282"/>
            <ac:graphicFrameMk id="12" creationId="{B5FB7D38-992E-B0F5-672F-1B023E717200}"/>
          </ac:graphicFrameMkLst>
        </pc:graphicFrameChg>
      </pc:sldChg>
      <pc:sldChg chg="modNotesTx">
        <pc:chgData name="Diedrich, Graham" userId="653ec40f-7439-4368-add7-393fe1e9fc0f" providerId="ADAL" clId="{2B86A393-3426-BA4C-A1D0-DF0951A3E68B}" dt="2023-06-17T17:28:49.124" v="1064" actId="20577"/>
        <pc:sldMkLst>
          <pc:docMk/>
          <pc:sldMk cId="3274170093" sldId="283"/>
        </pc:sldMkLst>
      </pc:sldChg>
      <pc:sldChg chg="modSp del mod modNotesTx">
        <pc:chgData name="Diedrich, Graham" userId="653ec40f-7439-4368-add7-393fe1e9fc0f" providerId="ADAL" clId="{2B86A393-3426-BA4C-A1D0-DF0951A3E68B}" dt="2023-06-19T19:29:02.479" v="11027" actId="2696"/>
        <pc:sldMkLst>
          <pc:docMk/>
          <pc:sldMk cId="3034580763" sldId="285"/>
        </pc:sldMkLst>
        <pc:graphicFrameChg chg="mod">
          <ac:chgData name="Diedrich, Graham" userId="653ec40f-7439-4368-add7-393fe1e9fc0f" providerId="ADAL" clId="{2B86A393-3426-BA4C-A1D0-DF0951A3E68B}" dt="2023-06-17T17:35:40.247" v="1667" actId="2711"/>
          <ac:graphicFrameMkLst>
            <pc:docMk/>
            <pc:sldMk cId="3034580763" sldId="285"/>
            <ac:graphicFrameMk id="14" creationId="{41A08E79-C48B-89B5-C751-7FC803551A74}"/>
          </ac:graphicFrameMkLst>
        </pc:graphicFrameChg>
      </pc:sldChg>
      <pc:sldChg chg="modSp del mod modNotesTx">
        <pc:chgData name="Diedrich, Graham" userId="653ec40f-7439-4368-add7-393fe1e9fc0f" providerId="ADAL" clId="{2B86A393-3426-BA4C-A1D0-DF0951A3E68B}" dt="2023-06-19T19:29:02.500" v="11028" actId="2696"/>
        <pc:sldMkLst>
          <pc:docMk/>
          <pc:sldMk cId="3204183115" sldId="286"/>
        </pc:sldMkLst>
        <pc:spChg chg="mod">
          <ac:chgData name="Diedrich, Graham" userId="653ec40f-7439-4368-add7-393fe1e9fc0f" providerId="ADAL" clId="{2B86A393-3426-BA4C-A1D0-DF0951A3E68B}" dt="2023-06-17T17:37:03.706" v="1836" actId="14100"/>
          <ac:spMkLst>
            <pc:docMk/>
            <pc:sldMk cId="3204183115" sldId="286"/>
            <ac:spMk id="3" creationId="{12E3F6CD-C7B0-748A-3CC6-9B1B2CB26BF9}"/>
          </ac:spMkLst>
        </pc:spChg>
        <pc:spChg chg="mod">
          <ac:chgData name="Diedrich, Graham" userId="653ec40f-7439-4368-add7-393fe1e9fc0f" providerId="ADAL" clId="{2B86A393-3426-BA4C-A1D0-DF0951A3E68B}" dt="2023-06-16T12:54:07.791" v="30" actId="20577"/>
          <ac:spMkLst>
            <pc:docMk/>
            <pc:sldMk cId="3204183115" sldId="286"/>
            <ac:spMk id="13" creationId="{A0B19C36-FDE6-96C4-6340-87B4FAA0DB31}"/>
          </ac:spMkLst>
        </pc:spChg>
        <pc:graphicFrameChg chg="mod">
          <ac:chgData name="Diedrich, Graham" userId="653ec40f-7439-4368-add7-393fe1e9fc0f" providerId="ADAL" clId="{2B86A393-3426-BA4C-A1D0-DF0951A3E68B}" dt="2023-06-19T19:17:10.554" v="10894" actId="255"/>
          <ac:graphicFrameMkLst>
            <pc:docMk/>
            <pc:sldMk cId="3204183115" sldId="286"/>
            <ac:graphicFrameMk id="12" creationId="{418916C0-49F2-F6BD-D86A-8D8E781339A2}"/>
          </ac:graphicFrameMkLst>
        </pc:graphicFrameChg>
      </pc:sldChg>
      <pc:sldChg chg="addSp delSp modSp mod delCm">
        <pc:chgData name="Diedrich, Graham" userId="653ec40f-7439-4368-add7-393fe1e9fc0f" providerId="ADAL" clId="{2B86A393-3426-BA4C-A1D0-DF0951A3E68B}" dt="2023-06-19T19:32:30.402" v="11070" actId="20577"/>
        <pc:sldMkLst>
          <pc:docMk/>
          <pc:sldMk cId="2786291751" sldId="290"/>
        </pc:sldMkLst>
        <pc:spChg chg="add del mod">
          <ac:chgData name="Diedrich, Graham" userId="653ec40f-7439-4368-add7-393fe1e9fc0f" providerId="ADAL" clId="{2B86A393-3426-BA4C-A1D0-DF0951A3E68B}" dt="2023-06-16T13:05:26.598" v="47" actId="478"/>
          <ac:spMkLst>
            <pc:docMk/>
            <pc:sldMk cId="2786291751" sldId="290"/>
            <ac:spMk id="9" creationId="{4586B032-FEBB-DDCC-97C5-BB8026386655}"/>
          </ac:spMkLst>
        </pc:spChg>
        <pc:spChg chg="add del">
          <ac:chgData name="Diedrich, Graham" userId="653ec40f-7439-4368-add7-393fe1e9fc0f" providerId="ADAL" clId="{2B86A393-3426-BA4C-A1D0-DF0951A3E68B}" dt="2023-06-16T13:05:26.598" v="47" actId="478"/>
          <ac:spMkLst>
            <pc:docMk/>
            <pc:sldMk cId="2786291751" sldId="290"/>
            <ac:spMk id="10" creationId="{A1BABB09-B42A-65D1-232C-62F164E60F6E}"/>
          </ac:spMkLst>
        </pc:spChg>
        <pc:spChg chg="add mod">
          <ac:chgData name="Diedrich, Graham" userId="653ec40f-7439-4368-add7-393fe1e9fc0f" providerId="ADAL" clId="{2B86A393-3426-BA4C-A1D0-DF0951A3E68B}" dt="2023-06-19T19:32:30.402" v="11070" actId="20577"/>
          <ac:spMkLst>
            <pc:docMk/>
            <pc:sldMk cId="2786291751" sldId="290"/>
            <ac:spMk id="15" creationId="{7BAB893A-75EA-F37F-7995-ED5C54F7F557}"/>
          </ac:spMkLst>
        </pc:spChg>
        <pc:spChg chg="add del mod">
          <ac:chgData name="Diedrich, Graham" userId="653ec40f-7439-4368-add7-393fe1e9fc0f" providerId="ADAL" clId="{2B86A393-3426-BA4C-A1D0-DF0951A3E68B}" dt="2023-06-16T12:54:19.012" v="33" actId="478"/>
          <ac:spMkLst>
            <pc:docMk/>
            <pc:sldMk cId="2786291751" sldId="290"/>
            <ac:spMk id="17" creationId="{A5B05ECF-3F60-CEB6-3E6A-45E18D25F729}"/>
          </ac:spMkLst>
        </pc:spChg>
        <pc:grpChg chg="mod">
          <ac:chgData name="Diedrich, Graham" userId="653ec40f-7439-4368-add7-393fe1e9fc0f" providerId="ADAL" clId="{2B86A393-3426-BA4C-A1D0-DF0951A3E68B}" dt="2023-06-16T13:12:48.641" v="193" actId="1076"/>
          <ac:grpSpMkLst>
            <pc:docMk/>
            <pc:sldMk cId="2786291751" sldId="290"/>
            <ac:grpSpMk id="14" creationId="{3654E408-C68B-C4A9-D492-F72A7D16C07F}"/>
          </ac:grpSpMkLst>
        </pc:grpChg>
        <pc:extLst>
          <p:ext xmlns:p="http://schemas.openxmlformats.org/presentationml/2006/main" uri="{D6D511B9-2390-475A-947B-AFAB55BFBCF1}">
            <pc226:cmChg xmlns:pc226="http://schemas.microsoft.com/office/powerpoint/2022/06/main/command" chg="del">
              <pc226:chgData name="Diedrich, Graham" userId="653ec40f-7439-4368-add7-393fe1e9fc0f" providerId="ADAL" clId="{2B86A393-3426-BA4C-A1D0-DF0951A3E68B}" dt="2023-06-16T13:14:56.502" v="220"/>
              <pc2:cmMkLst xmlns:pc2="http://schemas.microsoft.com/office/powerpoint/2019/9/main/command">
                <pc:docMk/>
                <pc:sldMk cId="2786291751" sldId="290"/>
                <pc2:cmMk id="{A7460AD1-6921-0B44-9E4C-BA22935FEF63}"/>
              </pc2:cmMkLst>
            </pc226:cmChg>
          </p:ext>
        </pc:extLst>
      </pc:sldChg>
      <pc:sldChg chg="addSp modSp mod modNotesTx">
        <pc:chgData name="Diedrich, Graham" userId="653ec40f-7439-4368-add7-393fe1e9fc0f" providerId="ADAL" clId="{2B86A393-3426-BA4C-A1D0-DF0951A3E68B}" dt="2023-06-17T17:42:54.734" v="2760"/>
        <pc:sldMkLst>
          <pc:docMk/>
          <pc:sldMk cId="514963535" sldId="291"/>
        </pc:sldMkLst>
        <pc:spChg chg="add mod">
          <ac:chgData name="Diedrich, Graham" userId="653ec40f-7439-4368-add7-393fe1e9fc0f" providerId="ADAL" clId="{2B86A393-3426-BA4C-A1D0-DF0951A3E68B}" dt="2023-06-16T13:26:47.528" v="360" actId="14100"/>
          <ac:spMkLst>
            <pc:docMk/>
            <pc:sldMk cId="514963535" sldId="291"/>
            <ac:spMk id="2" creationId="{5C7B7948-5C64-43D2-EB12-B7520044D174}"/>
          </ac:spMkLst>
        </pc:spChg>
        <pc:spChg chg="mod modVis">
          <ac:chgData name="Diedrich, Graham" userId="653ec40f-7439-4368-add7-393fe1e9fc0f" providerId="ADAL" clId="{2B86A393-3426-BA4C-A1D0-DF0951A3E68B}" dt="2023-06-16T13:25:52.889" v="334" actId="14429"/>
          <ac:spMkLst>
            <pc:docMk/>
            <pc:sldMk cId="514963535" sldId="291"/>
            <ac:spMk id="12" creationId="{F379542D-27EC-C18D-C337-5C8EC89269BE}"/>
          </ac:spMkLst>
        </pc:spChg>
        <pc:spChg chg="mod modVis">
          <ac:chgData name="Diedrich, Graham" userId="653ec40f-7439-4368-add7-393fe1e9fc0f" providerId="ADAL" clId="{2B86A393-3426-BA4C-A1D0-DF0951A3E68B}" dt="2023-06-16T13:25:52.409" v="333" actId="14429"/>
          <ac:spMkLst>
            <pc:docMk/>
            <pc:sldMk cId="514963535" sldId="291"/>
            <ac:spMk id="13" creationId="{1618C1E2-44EE-903F-AA09-64B4FA9EA248}"/>
          </ac:spMkLst>
        </pc:spChg>
        <pc:picChg chg="mod modVis">
          <ac:chgData name="Diedrich, Graham" userId="653ec40f-7439-4368-add7-393fe1e9fc0f" providerId="ADAL" clId="{2B86A393-3426-BA4C-A1D0-DF0951A3E68B}" dt="2023-06-16T13:24:44.935" v="331" actId="14429"/>
          <ac:picMkLst>
            <pc:docMk/>
            <pc:sldMk cId="514963535" sldId="291"/>
            <ac:picMk id="1026" creationId="{91540BCF-D172-116A-2ECA-5D681550A137}"/>
          </ac:picMkLst>
        </pc:picChg>
      </pc:sldChg>
      <pc:sldChg chg="modSp modNotesTx">
        <pc:chgData name="Diedrich, Graham" userId="653ec40f-7439-4368-add7-393fe1e9fc0f" providerId="ADAL" clId="{2B86A393-3426-BA4C-A1D0-DF0951A3E68B}" dt="2023-06-19T19:19:40.493" v="10997" actId="20577"/>
        <pc:sldMkLst>
          <pc:docMk/>
          <pc:sldMk cId="1803331200" sldId="297"/>
        </pc:sldMkLst>
        <pc:spChg chg="mod">
          <ac:chgData name="Diedrich, Graham" userId="653ec40f-7439-4368-add7-393fe1e9fc0f" providerId="ADAL" clId="{2B86A393-3426-BA4C-A1D0-DF0951A3E68B}" dt="2023-06-19T19:19:40.493" v="10997" actId="20577"/>
          <ac:spMkLst>
            <pc:docMk/>
            <pc:sldMk cId="1803331200" sldId="297"/>
            <ac:spMk id="2282" creationId="{84EC7A49-C5F7-CE92-80DD-F017E0F43025}"/>
          </ac:spMkLst>
        </pc:spChg>
      </pc:sldChg>
      <pc:sldChg chg="addSp modSp mod modNotesTx">
        <pc:chgData name="Diedrich, Graham" userId="653ec40f-7439-4368-add7-393fe1e9fc0f" providerId="ADAL" clId="{2B86A393-3426-BA4C-A1D0-DF0951A3E68B}" dt="2023-06-19T19:18:57.256" v="10974" actId="20577"/>
        <pc:sldMkLst>
          <pc:docMk/>
          <pc:sldMk cId="537683521" sldId="298"/>
        </pc:sldMkLst>
        <pc:spChg chg="add mod">
          <ac:chgData name="Diedrich, Graham" userId="653ec40f-7439-4368-add7-393fe1e9fc0f" providerId="ADAL" clId="{2B86A393-3426-BA4C-A1D0-DF0951A3E68B}" dt="2023-06-16T13:28:58.918" v="393" actId="14100"/>
          <ac:spMkLst>
            <pc:docMk/>
            <pc:sldMk cId="537683521" sldId="298"/>
            <ac:spMk id="2" creationId="{1A379A35-6099-C29A-7E87-F4581AD15E05}"/>
          </ac:spMkLst>
        </pc:spChg>
      </pc:sldChg>
      <pc:sldChg chg="addSp modSp mod modNotesTx">
        <pc:chgData name="Diedrich, Graham" userId="653ec40f-7439-4368-add7-393fe1e9fc0f" providerId="ADAL" clId="{2B86A393-3426-BA4C-A1D0-DF0951A3E68B}" dt="2023-06-17T18:05:38.782" v="7216" actId="20577"/>
        <pc:sldMkLst>
          <pc:docMk/>
          <pc:sldMk cId="1765114874" sldId="299"/>
        </pc:sldMkLst>
        <pc:spChg chg="add mod">
          <ac:chgData name="Diedrich, Graham" userId="653ec40f-7439-4368-add7-393fe1e9fc0f" providerId="ADAL" clId="{2B86A393-3426-BA4C-A1D0-DF0951A3E68B}" dt="2023-06-16T13:30:20.668" v="417" actId="14100"/>
          <ac:spMkLst>
            <pc:docMk/>
            <pc:sldMk cId="1765114874" sldId="299"/>
            <ac:spMk id="2" creationId="{CF3013B6-9753-EC52-529F-77FDACB853C1}"/>
          </ac:spMkLst>
        </pc:spChg>
        <pc:grpChg chg="mod">
          <ac:chgData name="Diedrich, Graham" userId="653ec40f-7439-4368-add7-393fe1e9fc0f" providerId="ADAL" clId="{2B86A393-3426-BA4C-A1D0-DF0951A3E68B}" dt="2023-06-16T13:31:07.921" v="435" actId="1076"/>
          <ac:grpSpMkLst>
            <pc:docMk/>
            <pc:sldMk cId="1765114874" sldId="299"/>
            <ac:grpSpMk id="3" creationId="{D6FCF029-000E-41F8-CEAC-F9F3A267FF87}"/>
          </ac:grpSpMkLst>
        </pc:grpChg>
      </pc:sldChg>
      <pc:sldChg chg="addSp modSp modNotesTx">
        <pc:chgData name="Diedrich, Graham" userId="653ec40f-7439-4368-add7-393fe1e9fc0f" providerId="ADAL" clId="{2B86A393-3426-BA4C-A1D0-DF0951A3E68B}" dt="2023-06-17T18:10:39.747" v="8357" actId="20577"/>
        <pc:sldMkLst>
          <pc:docMk/>
          <pc:sldMk cId="2580255610" sldId="301"/>
        </pc:sldMkLst>
        <pc:spChg chg="mod">
          <ac:chgData name="Diedrich, Graham" userId="653ec40f-7439-4368-add7-393fe1e9fc0f" providerId="ADAL" clId="{2B86A393-3426-BA4C-A1D0-DF0951A3E68B}" dt="2023-06-17T18:10:26.714" v="8323" actId="20577"/>
          <ac:spMkLst>
            <pc:docMk/>
            <pc:sldMk cId="2580255610" sldId="301"/>
            <ac:spMk id="2" creationId="{30572671-FFB2-2ABD-BD05-9F77C155D741}"/>
          </ac:spMkLst>
        </pc:spChg>
        <pc:spChg chg="add mod">
          <ac:chgData name="Diedrich, Graham" userId="653ec40f-7439-4368-add7-393fe1e9fc0f" providerId="ADAL" clId="{2B86A393-3426-BA4C-A1D0-DF0951A3E68B}" dt="2023-06-16T13:31:12.694" v="438"/>
          <ac:spMkLst>
            <pc:docMk/>
            <pc:sldMk cId="2580255610" sldId="301"/>
            <ac:spMk id="5" creationId="{6590DFE1-FDD7-D9C7-EA41-368157049D2A}"/>
          </ac:spMkLst>
        </pc:spChg>
      </pc:sldChg>
      <pc:sldChg chg="addCm delCm modNotesTx">
        <pc:chgData name="Diedrich, Graham" userId="653ec40f-7439-4368-add7-393fe1e9fc0f" providerId="ADAL" clId="{2B86A393-3426-BA4C-A1D0-DF0951A3E68B}" dt="2023-06-17T18:25:00.185" v="10261"/>
        <pc:sldMkLst>
          <pc:docMk/>
          <pc:sldMk cId="2876541021" sldId="302"/>
        </pc:sldMkLst>
        <pc:extLst>
          <p:ext xmlns:p="http://schemas.openxmlformats.org/presentationml/2006/main" uri="{D6D511B9-2390-475A-947B-AFAB55BFBCF1}">
            <pc226:cmChg xmlns:pc226="http://schemas.microsoft.com/office/powerpoint/2022/06/main/command" chg="add del">
              <pc226:chgData name="Diedrich, Graham" userId="653ec40f-7439-4368-add7-393fe1e9fc0f" providerId="ADAL" clId="{2B86A393-3426-BA4C-A1D0-DF0951A3E68B}" dt="2023-06-17T18:25:00.185" v="10261"/>
              <pc2:cmMkLst xmlns:pc2="http://schemas.microsoft.com/office/powerpoint/2019/9/main/command">
                <pc:docMk/>
                <pc:sldMk cId="2876541021" sldId="302"/>
                <pc2:cmMk id="{31D8EC96-FD3E-084E-9899-63CBC0DF1045}"/>
              </pc2:cmMkLst>
            </pc226:cmChg>
          </p:ext>
        </pc:extLst>
      </pc:sldChg>
      <pc:sldChg chg="modSp addCm delCm modNotesTx">
        <pc:chgData name="Diedrich, Graham" userId="653ec40f-7439-4368-add7-393fe1e9fc0f" providerId="ADAL" clId="{2B86A393-3426-BA4C-A1D0-DF0951A3E68B}" dt="2023-06-18T15:26:15.788" v="10778" actId="20577"/>
        <pc:sldMkLst>
          <pc:docMk/>
          <pc:sldMk cId="311935473" sldId="303"/>
        </pc:sldMkLst>
        <pc:spChg chg="mod">
          <ac:chgData name="Diedrich, Graham" userId="653ec40f-7439-4368-add7-393fe1e9fc0f" providerId="ADAL" clId="{2B86A393-3426-BA4C-A1D0-DF0951A3E68B}" dt="2023-06-18T15:26:15.788" v="10778" actId="20577"/>
          <ac:spMkLst>
            <pc:docMk/>
            <pc:sldMk cId="311935473" sldId="303"/>
            <ac:spMk id="4" creationId="{C1679FE2-146E-0DC4-5BEF-A5BA5EE1A7AF}"/>
          </ac:spMkLst>
        </pc:spChg>
        <pc:extLst>
          <p:ext xmlns:p="http://schemas.openxmlformats.org/presentationml/2006/main" uri="{D6D511B9-2390-475A-947B-AFAB55BFBCF1}">
            <pc226:cmChg xmlns:pc226="http://schemas.microsoft.com/office/powerpoint/2022/06/main/command" chg="add del">
              <pc226:chgData name="Diedrich, Graham" userId="653ec40f-7439-4368-add7-393fe1e9fc0f" providerId="ADAL" clId="{2B86A393-3426-BA4C-A1D0-DF0951A3E68B}" dt="2023-06-18T15:26:05.957" v="10774"/>
              <pc2:cmMkLst xmlns:pc2="http://schemas.microsoft.com/office/powerpoint/2019/9/main/command">
                <pc:docMk/>
                <pc:sldMk cId="311935473" sldId="303"/>
                <pc2:cmMk id="{1F04C7D9-B9BC-7F44-B707-413156C92B77}"/>
              </pc2:cmMkLst>
            </pc226:cmChg>
          </p:ext>
        </pc:extLst>
      </pc:sldChg>
      <pc:sldChg chg="addSp modSp mod modAnim modNotesTx">
        <pc:chgData name="Diedrich, Graham" userId="653ec40f-7439-4368-add7-393fe1e9fc0f" providerId="ADAL" clId="{2B86A393-3426-BA4C-A1D0-DF0951A3E68B}" dt="2023-06-17T18:12:10.988" v="8629" actId="20577"/>
        <pc:sldMkLst>
          <pc:docMk/>
          <pc:sldMk cId="1418736880" sldId="304"/>
        </pc:sldMkLst>
        <pc:spChg chg="mod">
          <ac:chgData name="Diedrich, Graham" userId="653ec40f-7439-4368-add7-393fe1e9fc0f" providerId="ADAL" clId="{2B86A393-3426-BA4C-A1D0-DF0951A3E68B}" dt="2023-06-16T13:10:46.718" v="172" actId="1076"/>
          <ac:spMkLst>
            <pc:docMk/>
            <pc:sldMk cId="1418736880" sldId="304"/>
            <ac:spMk id="3" creationId="{75A15C01-AB2B-4688-2337-1352C7D6BB3C}"/>
          </ac:spMkLst>
        </pc:spChg>
        <pc:spChg chg="add mod">
          <ac:chgData name="Diedrich, Graham" userId="653ec40f-7439-4368-add7-393fe1e9fc0f" providerId="ADAL" clId="{2B86A393-3426-BA4C-A1D0-DF0951A3E68B}" dt="2023-06-16T13:10:46.718" v="172" actId="1076"/>
          <ac:spMkLst>
            <pc:docMk/>
            <pc:sldMk cId="1418736880" sldId="304"/>
            <ac:spMk id="11" creationId="{CD547053-866B-D67C-83BD-703CCFDC43D5}"/>
          </ac:spMkLst>
        </pc:spChg>
        <pc:spChg chg="add mod">
          <ac:chgData name="Diedrich, Graham" userId="653ec40f-7439-4368-add7-393fe1e9fc0f" providerId="ADAL" clId="{2B86A393-3426-BA4C-A1D0-DF0951A3E68B}" dt="2023-06-16T13:10:46.718" v="172" actId="1076"/>
          <ac:spMkLst>
            <pc:docMk/>
            <pc:sldMk cId="1418736880" sldId="304"/>
            <ac:spMk id="12" creationId="{BE1E8F13-6474-A715-1771-CBF10B241A41}"/>
          </ac:spMkLst>
        </pc:spChg>
      </pc:sldChg>
      <pc:sldChg chg="modNotesTx">
        <pc:chgData name="Diedrich, Graham" userId="653ec40f-7439-4368-add7-393fe1e9fc0f" providerId="ADAL" clId="{2B86A393-3426-BA4C-A1D0-DF0951A3E68B}" dt="2023-06-17T17:48:24.738" v="3629" actId="20577"/>
        <pc:sldMkLst>
          <pc:docMk/>
          <pc:sldMk cId="1886358493" sldId="306"/>
        </pc:sldMkLst>
      </pc:sldChg>
      <pc:sldChg chg="addSp modSp mod modNotesTx">
        <pc:chgData name="Diedrich, Graham" userId="653ec40f-7439-4368-add7-393fe1e9fc0f" providerId="ADAL" clId="{2B86A393-3426-BA4C-A1D0-DF0951A3E68B}" dt="2023-06-17T17:53:39.488" v="4529" actId="313"/>
        <pc:sldMkLst>
          <pc:docMk/>
          <pc:sldMk cId="343994218" sldId="307"/>
        </pc:sldMkLst>
        <pc:spChg chg="add mod">
          <ac:chgData name="Diedrich, Graham" userId="653ec40f-7439-4368-add7-393fe1e9fc0f" providerId="ADAL" clId="{2B86A393-3426-BA4C-A1D0-DF0951A3E68B}" dt="2023-06-16T13:28:15.762" v="373" actId="14100"/>
          <ac:spMkLst>
            <pc:docMk/>
            <pc:sldMk cId="343994218" sldId="307"/>
            <ac:spMk id="2" creationId="{E008C354-5FCF-4115-EB7D-5C66E7F5DF6C}"/>
          </ac:spMkLst>
        </pc:spChg>
      </pc:sldChg>
      <pc:sldChg chg="addSp modSp modNotesTx">
        <pc:chgData name="Diedrich, Graham" userId="653ec40f-7439-4368-add7-393fe1e9fc0f" providerId="ADAL" clId="{2B86A393-3426-BA4C-A1D0-DF0951A3E68B}" dt="2023-06-17T17:58:00.912" v="5485" actId="20577"/>
        <pc:sldMkLst>
          <pc:docMk/>
          <pc:sldMk cId="28378831" sldId="308"/>
        </pc:sldMkLst>
        <pc:spChg chg="add mod">
          <ac:chgData name="Diedrich, Graham" userId="653ec40f-7439-4368-add7-393fe1e9fc0f" providerId="ADAL" clId="{2B86A393-3426-BA4C-A1D0-DF0951A3E68B}" dt="2023-06-16T13:28:29.565" v="374"/>
          <ac:spMkLst>
            <pc:docMk/>
            <pc:sldMk cId="28378831" sldId="308"/>
            <ac:spMk id="2" creationId="{3B674DF3-F932-BE73-A661-51B5242C451C}"/>
          </ac:spMkLst>
        </pc:spChg>
      </pc:sldChg>
      <pc:sldChg chg="modSp mod modNotesTx">
        <pc:chgData name="Diedrich, Graham" userId="653ec40f-7439-4368-add7-393fe1e9fc0f" providerId="ADAL" clId="{2B86A393-3426-BA4C-A1D0-DF0951A3E68B}" dt="2023-06-19T19:10:33.248" v="10795" actId="1076"/>
        <pc:sldMkLst>
          <pc:docMk/>
          <pc:sldMk cId="197529169" sldId="309"/>
        </pc:sldMkLst>
        <pc:spChg chg="mod">
          <ac:chgData name="Diedrich, Graham" userId="653ec40f-7439-4368-add7-393fe1e9fc0f" providerId="ADAL" clId="{2B86A393-3426-BA4C-A1D0-DF0951A3E68B}" dt="2023-06-19T19:10:33.248" v="10795" actId="1076"/>
          <ac:spMkLst>
            <pc:docMk/>
            <pc:sldMk cId="197529169" sldId="309"/>
            <ac:spMk id="14" creationId="{2ACFB3F8-7E72-69F2-FEED-3076F579C446}"/>
          </ac:spMkLst>
        </pc:spChg>
        <pc:graphicFrameChg chg="mod">
          <ac:chgData name="Diedrich, Graham" userId="653ec40f-7439-4368-add7-393fe1e9fc0f" providerId="ADAL" clId="{2B86A393-3426-BA4C-A1D0-DF0951A3E68B}" dt="2023-06-19T19:10:11.320" v="10794"/>
          <ac:graphicFrameMkLst>
            <pc:docMk/>
            <pc:sldMk cId="197529169" sldId="309"/>
            <ac:graphicFrameMk id="13" creationId="{BE43F075-3D77-F1BE-ED6E-C587EB70515C}"/>
          </ac:graphicFrameMkLst>
        </pc:graphicFrameChg>
        <pc:cxnChg chg="mod">
          <ac:chgData name="Diedrich, Graham" userId="653ec40f-7439-4368-add7-393fe1e9fc0f" providerId="ADAL" clId="{2B86A393-3426-BA4C-A1D0-DF0951A3E68B}" dt="2023-06-19T19:10:33.248" v="10795" actId="1076"/>
          <ac:cxnSpMkLst>
            <pc:docMk/>
            <pc:sldMk cId="197529169" sldId="309"/>
            <ac:cxnSpMk id="16" creationId="{15FED18E-2B5A-5796-ED51-9B6383BEACB7}"/>
          </ac:cxnSpMkLst>
        </pc:cxnChg>
      </pc:sldChg>
      <pc:sldChg chg="modSp mod modNotesTx">
        <pc:chgData name="Diedrich, Graham" userId="653ec40f-7439-4368-add7-393fe1e9fc0f" providerId="ADAL" clId="{2B86A393-3426-BA4C-A1D0-DF0951A3E68B}" dt="2023-06-19T19:14:21.540" v="10881"/>
        <pc:sldMkLst>
          <pc:docMk/>
          <pc:sldMk cId="950940033" sldId="310"/>
        </pc:sldMkLst>
        <pc:spChg chg="mod">
          <ac:chgData name="Diedrich, Graham" userId="653ec40f-7439-4368-add7-393fe1e9fc0f" providerId="ADAL" clId="{2B86A393-3426-BA4C-A1D0-DF0951A3E68B}" dt="2023-06-19T19:10:58.581" v="10804" actId="14100"/>
          <ac:spMkLst>
            <pc:docMk/>
            <pc:sldMk cId="950940033" sldId="310"/>
            <ac:spMk id="3" creationId="{A14ADAFC-24DE-BAA1-AE02-C81F7C314EC8}"/>
          </ac:spMkLst>
        </pc:spChg>
        <pc:graphicFrameChg chg="mod">
          <ac:chgData name="Diedrich, Graham" userId="653ec40f-7439-4368-add7-393fe1e9fc0f" providerId="ADAL" clId="{2B86A393-3426-BA4C-A1D0-DF0951A3E68B}" dt="2023-06-19T19:14:21.540" v="10881"/>
          <ac:graphicFrameMkLst>
            <pc:docMk/>
            <pc:sldMk cId="950940033" sldId="310"/>
            <ac:graphicFrameMk id="11" creationId="{20D464B2-013B-A4C4-9948-A5491C81D390}"/>
          </ac:graphicFrameMkLst>
        </pc:graphicFrameChg>
      </pc:sldChg>
      <pc:sldChg chg="addSp delSp modSp modNotesTx">
        <pc:chgData name="Diedrich, Graham" userId="653ec40f-7439-4368-add7-393fe1e9fc0f" providerId="ADAL" clId="{2B86A393-3426-BA4C-A1D0-DF0951A3E68B}" dt="2023-06-17T18:08:24.931" v="7932" actId="20577"/>
        <pc:sldMkLst>
          <pc:docMk/>
          <pc:sldMk cId="2426246942" sldId="311"/>
        </pc:sldMkLst>
        <pc:spChg chg="add del mod">
          <ac:chgData name="Diedrich, Graham" userId="653ec40f-7439-4368-add7-393fe1e9fc0f" providerId="ADAL" clId="{2B86A393-3426-BA4C-A1D0-DF0951A3E68B}" dt="2023-06-16T13:31:11.145" v="437"/>
          <ac:spMkLst>
            <pc:docMk/>
            <pc:sldMk cId="2426246942" sldId="311"/>
            <ac:spMk id="2" creationId="{466365C9-B7D9-4A05-3A1E-2DF468C78FE8}"/>
          </ac:spMkLst>
        </pc:spChg>
      </pc:sldChg>
      <pc:sldChg chg="addSp modSp modNotesTx">
        <pc:chgData name="Diedrich, Graham" userId="653ec40f-7439-4368-add7-393fe1e9fc0f" providerId="ADAL" clId="{2B86A393-3426-BA4C-A1D0-DF0951A3E68B}" dt="2023-06-17T18:14:18.641" v="9121"/>
        <pc:sldMkLst>
          <pc:docMk/>
          <pc:sldMk cId="2814545176" sldId="314"/>
        </pc:sldMkLst>
        <pc:spChg chg="add mod">
          <ac:chgData name="Diedrich, Graham" userId="653ec40f-7439-4368-add7-393fe1e9fc0f" providerId="ADAL" clId="{2B86A393-3426-BA4C-A1D0-DF0951A3E68B}" dt="2023-06-16T13:31:43.836" v="443"/>
          <ac:spMkLst>
            <pc:docMk/>
            <pc:sldMk cId="2814545176" sldId="314"/>
            <ac:spMk id="2" creationId="{FBFA2199-34DA-EA6C-18FA-1261D9E7AABA}"/>
          </ac:spMkLst>
        </pc:spChg>
      </pc:sldChg>
      <pc:sldChg chg="addSp delSp modSp mod modNotesTx">
        <pc:chgData name="Diedrich, Graham" userId="653ec40f-7439-4368-add7-393fe1e9fc0f" providerId="ADAL" clId="{2B86A393-3426-BA4C-A1D0-DF0951A3E68B}" dt="2023-06-17T18:14:17.140" v="9120" actId="20577"/>
        <pc:sldMkLst>
          <pc:docMk/>
          <pc:sldMk cId="3266667130" sldId="315"/>
        </pc:sldMkLst>
        <pc:spChg chg="add del mod">
          <ac:chgData name="Diedrich, Graham" userId="653ec40f-7439-4368-add7-393fe1e9fc0f" providerId="ADAL" clId="{2B86A393-3426-BA4C-A1D0-DF0951A3E68B}" dt="2023-06-16T13:31:36.458" v="442" actId="478"/>
          <ac:spMkLst>
            <pc:docMk/>
            <pc:sldMk cId="3266667130" sldId="315"/>
            <ac:spMk id="2" creationId="{D5C5D9A9-8E0A-E118-602D-06066E81DDDD}"/>
          </ac:spMkLst>
        </pc:spChg>
        <pc:spChg chg="add del mod">
          <ac:chgData name="Diedrich, Graham" userId="653ec40f-7439-4368-add7-393fe1e9fc0f" providerId="ADAL" clId="{2B86A393-3426-BA4C-A1D0-DF0951A3E68B}" dt="2023-06-16T13:31:56.807" v="445" actId="478"/>
          <ac:spMkLst>
            <pc:docMk/>
            <pc:sldMk cId="3266667130" sldId="315"/>
            <ac:spMk id="3" creationId="{D56A83B8-91C8-9464-FB8A-DB494B621B65}"/>
          </ac:spMkLst>
        </pc:spChg>
        <pc:spChg chg="add del mod">
          <ac:chgData name="Diedrich, Graham" userId="653ec40f-7439-4368-add7-393fe1e9fc0f" providerId="ADAL" clId="{2B86A393-3426-BA4C-A1D0-DF0951A3E68B}" dt="2023-06-16T13:31:58.862" v="447"/>
          <ac:spMkLst>
            <pc:docMk/>
            <pc:sldMk cId="3266667130" sldId="315"/>
            <ac:spMk id="4" creationId="{9BFB9CA9-1B9C-1BF5-E228-41553FC5E982}"/>
          </ac:spMkLst>
        </pc:spChg>
        <pc:spChg chg="add mod">
          <ac:chgData name="Diedrich, Graham" userId="653ec40f-7439-4368-add7-393fe1e9fc0f" providerId="ADAL" clId="{2B86A393-3426-BA4C-A1D0-DF0951A3E68B}" dt="2023-06-16T13:35:04.782" v="480" actId="1076"/>
          <ac:spMkLst>
            <pc:docMk/>
            <pc:sldMk cId="3266667130" sldId="315"/>
            <ac:spMk id="5" creationId="{E43D69BE-685F-3C2E-375B-DE1A459920CB}"/>
          </ac:spMkLst>
        </pc:spChg>
        <pc:spChg chg="add del mod">
          <ac:chgData name="Diedrich, Graham" userId="653ec40f-7439-4368-add7-393fe1e9fc0f" providerId="ADAL" clId="{2B86A393-3426-BA4C-A1D0-DF0951A3E68B}" dt="2023-06-16T13:32:59.275" v="452"/>
          <ac:spMkLst>
            <pc:docMk/>
            <pc:sldMk cId="3266667130" sldId="315"/>
            <ac:spMk id="6" creationId="{032304B4-DA10-AFBC-44DD-50553B3213AD}"/>
          </ac:spMkLst>
        </pc:spChg>
        <pc:spChg chg="add del mod">
          <ac:chgData name="Diedrich, Graham" userId="653ec40f-7439-4368-add7-393fe1e9fc0f" providerId="ADAL" clId="{2B86A393-3426-BA4C-A1D0-DF0951A3E68B}" dt="2023-06-16T13:32:59.275" v="452"/>
          <ac:spMkLst>
            <pc:docMk/>
            <pc:sldMk cId="3266667130" sldId="315"/>
            <ac:spMk id="10" creationId="{A38355BA-02BE-441F-8093-CFD391F6A13D}"/>
          </ac:spMkLst>
        </pc:spChg>
        <pc:spChg chg="add del mod">
          <ac:chgData name="Diedrich, Graham" userId="653ec40f-7439-4368-add7-393fe1e9fc0f" providerId="ADAL" clId="{2B86A393-3426-BA4C-A1D0-DF0951A3E68B}" dt="2023-06-16T13:32:59.275" v="452"/>
          <ac:spMkLst>
            <pc:docMk/>
            <pc:sldMk cId="3266667130" sldId="315"/>
            <ac:spMk id="11" creationId="{AE502D52-337F-1576-249E-1E7E0E146E91}"/>
          </ac:spMkLst>
        </pc:spChg>
        <pc:spChg chg="mod">
          <ac:chgData name="Diedrich, Graham" userId="653ec40f-7439-4368-add7-393fe1e9fc0f" providerId="ADAL" clId="{2B86A393-3426-BA4C-A1D0-DF0951A3E68B}" dt="2023-06-16T13:34:38.497" v="477" actId="207"/>
          <ac:spMkLst>
            <pc:docMk/>
            <pc:sldMk cId="3266667130" sldId="315"/>
            <ac:spMk id="13" creationId="{1618C1E2-44EE-903F-AA09-64B4FA9EA248}"/>
          </ac:spMkLst>
        </pc:spChg>
        <pc:spChg chg="add del mod">
          <ac:chgData name="Diedrich, Graham" userId="653ec40f-7439-4368-add7-393fe1e9fc0f" providerId="ADAL" clId="{2B86A393-3426-BA4C-A1D0-DF0951A3E68B}" dt="2023-06-16T13:32:59.275" v="452"/>
          <ac:spMkLst>
            <pc:docMk/>
            <pc:sldMk cId="3266667130" sldId="315"/>
            <ac:spMk id="14" creationId="{AFA96766-3583-D40C-54DB-3521DB9DAD92}"/>
          </ac:spMkLst>
        </pc:spChg>
        <pc:picChg chg="add del mod">
          <ac:chgData name="Diedrich, Graham" userId="653ec40f-7439-4368-add7-393fe1e9fc0f" providerId="ADAL" clId="{2B86A393-3426-BA4C-A1D0-DF0951A3E68B}" dt="2023-06-16T13:32:59.275" v="452"/>
          <ac:picMkLst>
            <pc:docMk/>
            <pc:sldMk cId="3266667130" sldId="315"/>
            <ac:picMk id="8" creationId="{1F5F7A8F-167F-D8C6-B633-59E46CA14081}"/>
          </ac:picMkLst>
        </pc:picChg>
        <pc:picChg chg="add del mod">
          <ac:chgData name="Diedrich, Graham" userId="653ec40f-7439-4368-add7-393fe1e9fc0f" providerId="ADAL" clId="{2B86A393-3426-BA4C-A1D0-DF0951A3E68B}" dt="2023-06-16T13:32:59.275" v="452"/>
          <ac:picMkLst>
            <pc:docMk/>
            <pc:sldMk cId="3266667130" sldId="315"/>
            <ac:picMk id="9" creationId="{61A7BAD6-7340-1B6F-5145-7A58A07142B4}"/>
          </ac:picMkLst>
        </pc:picChg>
      </pc:sldChg>
      <pc:sldChg chg="addSp delSp modSp mod modNotesTx">
        <pc:chgData name="Diedrich, Graham" userId="653ec40f-7439-4368-add7-393fe1e9fc0f" providerId="ADAL" clId="{2B86A393-3426-BA4C-A1D0-DF0951A3E68B}" dt="2023-06-17T18:11:21.273" v="8410" actId="20577"/>
        <pc:sldMkLst>
          <pc:docMk/>
          <pc:sldMk cId="1490107014" sldId="316"/>
        </pc:sldMkLst>
        <pc:spChg chg="add del mod">
          <ac:chgData name="Diedrich, Graham" userId="653ec40f-7439-4368-add7-393fe1e9fc0f" providerId="ADAL" clId="{2B86A393-3426-BA4C-A1D0-DF0951A3E68B}" dt="2023-06-16T13:07:12.650" v="70"/>
          <ac:spMkLst>
            <pc:docMk/>
            <pc:sldMk cId="1490107014" sldId="316"/>
            <ac:spMk id="3" creationId="{3DE83421-106C-F7FD-9547-92C9DF904F2D}"/>
          </ac:spMkLst>
        </pc:spChg>
        <pc:spChg chg="add mod">
          <ac:chgData name="Diedrich, Graham" userId="653ec40f-7439-4368-add7-393fe1e9fc0f" providerId="ADAL" clId="{2B86A393-3426-BA4C-A1D0-DF0951A3E68B}" dt="2023-06-16T13:31:23.636" v="440" actId="1076"/>
          <ac:spMkLst>
            <pc:docMk/>
            <pc:sldMk cId="1490107014" sldId="316"/>
            <ac:spMk id="4" creationId="{C2A79EB9-7292-61AF-56DC-C237C4D0043C}"/>
          </ac:spMkLst>
        </pc:spChg>
      </pc:sldChg>
      <pc:sldChg chg="modSp add del">
        <pc:chgData name="Diedrich, Graham" userId="653ec40f-7439-4368-add7-393fe1e9fc0f" providerId="ADAL" clId="{2B86A393-3426-BA4C-A1D0-DF0951A3E68B}" dt="2023-06-16T13:11:02.116" v="173" actId="2696"/>
        <pc:sldMkLst>
          <pc:docMk/>
          <pc:sldMk cId="4189520470" sldId="317"/>
        </pc:sldMkLst>
        <pc:spChg chg="mod">
          <ac:chgData name="Diedrich, Graham" userId="653ec40f-7439-4368-add7-393fe1e9fc0f" providerId="ADAL" clId="{2B86A393-3426-BA4C-A1D0-DF0951A3E68B}" dt="2023-06-16T13:09:37.230" v="157" actId="20577"/>
          <ac:spMkLst>
            <pc:docMk/>
            <pc:sldMk cId="4189520470" sldId="317"/>
            <ac:spMk id="3" creationId="{75A15C01-AB2B-4688-2337-1352C7D6BB3C}"/>
          </ac:spMkLst>
        </pc:spChg>
      </pc:sldChg>
      <pc:sldChg chg="add del">
        <pc:chgData name="Diedrich, Graham" userId="653ec40f-7439-4368-add7-393fe1e9fc0f" providerId="ADAL" clId="{2B86A393-3426-BA4C-A1D0-DF0951A3E68B}" dt="2023-06-16T13:08:41.050" v="83" actId="2696"/>
        <pc:sldMkLst>
          <pc:docMk/>
          <pc:sldMk cId="1490768903" sldId="318"/>
        </pc:sldMkLst>
      </pc:sldChg>
      <pc:sldChg chg="modSp add del mod modAnim">
        <pc:chgData name="Diedrich, Graham" userId="653ec40f-7439-4368-add7-393fe1e9fc0f" providerId="ADAL" clId="{2B86A393-3426-BA4C-A1D0-DF0951A3E68B}" dt="2023-06-16T13:10:26.087" v="167" actId="2696"/>
        <pc:sldMkLst>
          <pc:docMk/>
          <pc:sldMk cId="1502412148" sldId="318"/>
        </pc:sldMkLst>
        <pc:spChg chg="mod">
          <ac:chgData name="Diedrich, Graham" userId="653ec40f-7439-4368-add7-393fe1e9fc0f" providerId="ADAL" clId="{2B86A393-3426-BA4C-A1D0-DF0951A3E68B}" dt="2023-06-16T13:09:01.079" v="92" actId="1076"/>
          <ac:spMkLst>
            <pc:docMk/>
            <pc:sldMk cId="1502412148" sldId="318"/>
            <ac:spMk id="3" creationId="{75A15C01-AB2B-4688-2337-1352C7D6BB3C}"/>
          </ac:spMkLst>
        </pc:spChg>
        <pc:spChg chg="mod">
          <ac:chgData name="Diedrich, Graham" userId="653ec40f-7439-4368-add7-393fe1e9fc0f" providerId="ADAL" clId="{2B86A393-3426-BA4C-A1D0-DF0951A3E68B}" dt="2023-06-16T13:09:01.079" v="92" actId="1076"/>
          <ac:spMkLst>
            <pc:docMk/>
            <pc:sldMk cId="1502412148" sldId="318"/>
            <ac:spMk id="11" creationId="{CD547053-866B-D67C-83BD-703CCFDC43D5}"/>
          </ac:spMkLst>
        </pc:spChg>
        <pc:spChg chg="mod">
          <ac:chgData name="Diedrich, Graham" userId="653ec40f-7439-4368-add7-393fe1e9fc0f" providerId="ADAL" clId="{2B86A393-3426-BA4C-A1D0-DF0951A3E68B}" dt="2023-06-16T13:09:01.079" v="92" actId="1076"/>
          <ac:spMkLst>
            <pc:docMk/>
            <pc:sldMk cId="1502412148" sldId="318"/>
            <ac:spMk id="12" creationId="{BE1E8F13-6474-A715-1771-CBF10B241A41}"/>
          </ac:spMkLst>
        </pc:spChg>
      </pc:sldChg>
      <pc:sldChg chg="modSp add del mod modNotesTx">
        <pc:chgData name="Diedrich, Graham" userId="653ec40f-7439-4368-add7-393fe1e9fc0f" providerId="ADAL" clId="{2B86A393-3426-BA4C-A1D0-DF0951A3E68B}" dt="2023-06-19T19:15:42.394" v="10885" actId="20577"/>
        <pc:sldMkLst>
          <pc:docMk/>
          <pc:sldMk cId="857357697" sldId="319"/>
        </pc:sldMkLst>
        <pc:spChg chg="mod">
          <ac:chgData name="Diedrich, Graham" userId="653ec40f-7439-4368-add7-393fe1e9fc0f" providerId="ADAL" clId="{2B86A393-3426-BA4C-A1D0-DF0951A3E68B}" dt="2023-06-19T19:15:42.394" v="10885" actId="20577"/>
          <ac:spMkLst>
            <pc:docMk/>
            <pc:sldMk cId="857357697" sldId="319"/>
            <ac:spMk id="3" creationId="{75A15C01-AB2B-4688-2337-1352C7D6BB3C}"/>
          </ac:spMkLst>
        </pc:spChg>
        <pc:spChg chg="mod">
          <ac:chgData name="Diedrich, Graham" userId="653ec40f-7439-4368-add7-393fe1e9fc0f" providerId="ADAL" clId="{2B86A393-3426-BA4C-A1D0-DF0951A3E68B}" dt="2023-06-16T13:10:14.400" v="166" actId="1076"/>
          <ac:spMkLst>
            <pc:docMk/>
            <pc:sldMk cId="857357697" sldId="319"/>
            <ac:spMk id="11" creationId="{CD547053-866B-D67C-83BD-703CCFDC43D5}"/>
          </ac:spMkLst>
        </pc:spChg>
        <pc:spChg chg="mod">
          <ac:chgData name="Diedrich, Graham" userId="653ec40f-7439-4368-add7-393fe1e9fc0f" providerId="ADAL" clId="{2B86A393-3426-BA4C-A1D0-DF0951A3E68B}" dt="2023-06-16T13:10:14.400" v="166" actId="1076"/>
          <ac:spMkLst>
            <pc:docMk/>
            <pc:sldMk cId="857357697" sldId="319"/>
            <ac:spMk id="12" creationId="{BE1E8F13-6474-A715-1771-CBF10B241A41}"/>
          </ac:spMkLst>
        </pc:spChg>
      </pc:sldChg>
      <pc:sldChg chg="modSp add mod modAnim modNotesTx">
        <pc:chgData name="Diedrich, Graham" userId="653ec40f-7439-4368-add7-393fe1e9fc0f" providerId="ADAL" clId="{2B86A393-3426-BA4C-A1D0-DF0951A3E68B}" dt="2023-06-17T18:13:35.032" v="9012" actId="313"/>
        <pc:sldMkLst>
          <pc:docMk/>
          <pc:sldMk cId="1160274705" sldId="320"/>
        </pc:sldMkLst>
        <pc:spChg chg="mod">
          <ac:chgData name="Diedrich, Graham" userId="653ec40f-7439-4368-add7-393fe1e9fc0f" providerId="ADAL" clId="{2B86A393-3426-BA4C-A1D0-DF0951A3E68B}" dt="2023-06-16T13:10:05.816" v="165" actId="1076"/>
          <ac:spMkLst>
            <pc:docMk/>
            <pc:sldMk cId="1160274705" sldId="320"/>
            <ac:spMk id="3" creationId="{75A15C01-AB2B-4688-2337-1352C7D6BB3C}"/>
          </ac:spMkLst>
        </pc:spChg>
        <pc:spChg chg="mod">
          <ac:chgData name="Diedrich, Graham" userId="653ec40f-7439-4368-add7-393fe1e9fc0f" providerId="ADAL" clId="{2B86A393-3426-BA4C-A1D0-DF0951A3E68B}" dt="2023-06-16T13:10:05.816" v="165" actId="1076"/>
          <ac:spMkLst>
            <pc:docMk/>
            <pc:sldMk cId="1160274705" sldId="320"/>
            <ac:spMk id="11" creationId="{CD547053-866B-D67C-83BD-703CCFDC43D5}"/>
          </ac:spMkLst>
        </pc:spChg>
        <pc:spChg chg="mod">
          <ac:chgData name="Diedrich, Graham" userId="653ec40f-7439-4368-add7-393fe1e9fc0f" providerId="ADAL" clId="{2B86A393-3426-BA4C-A1D0-DF0951A3E68B}" dt="2023-06-16T13:10:05.816" v="165" actId="1076"/>
          <ac:spMkLst>
            <pc:docMk/>
            <pc:sldMk cId="1160274705" sldId="320"/>
            <ac:spMk id="12" creationId="{BE1E8F13-6474-A715-1771-CBF10B241A41}"/>
          </ac:spMkLst>
        </pc:spChg>
      </pc:sldChg>
      <pc:sldChg chg="modSp add mod delCm">
        <pc:chgData name="Diedrich, Graham" userId="653ec40f-7439-4368-add7-393fe1e9fc0f" providerId="ADAL" clId="{2B86A393-3426-BA4C-A1D0-DF0951A3E68B}" dt="2023-06-19T19:31:59.530" v="11060" actId="255"/>
        <pc:sldMkLst>
          <pc:docMk/>
          <pc:sldMk cId="928327099" sldId="321"/>
        </pc:sldMkLst>
        <pc:spChg chg="mod">
          <ac:chgData name="Diedrich, Graham" userId="653ec40f-7439-4368-add7-393fe1e9fc0f" providerId="ADAL" clId="{2B86A393-3426-BA4C-A1D0-DF0951A3E68B}" dt="2023-06-16T13:15:18.733" v="235" actId="20577"/>
          <ac:spMkLst>
            <pc:docMk/>
            <pc:sldMk cId="928327099" sldId="321"/>
            <ac:spMk id="2" creationId="{F1996D1A-9DA7-71AA-0A9B-874F5ACD8654}"/>
          </ac:spMkLst>
        </pc:spChg>
        <pc:spChg chg="mod">
          <ac:chgData name="Diedrich, Graham" userId="653ec40f-7439-4368-add7-393fe1e9fc0f" providerId="ADAL" clId="{2B86A393-3426-BA4C-A1D0-DF0951A3E68B}" dt="2023-06-19T19:31:59.530" v="11060" actId="255"/>
          <ac:spMkLst>
            <pc:docMk/>
            <pc:sldMk cId="928327099" sldId="321"/>
            <ac:spMk id="15" creationId="{7BAB893A-75EA-F37F-7995-ED5C54F7F557}"/>
          </ac:spMkLst>
        </pc:spChg>
        <pc:extLst>
          <p:ext xmlns:p="http://schemas.openxmlformats.org/presentationml/2006/main" uri="{D6D511B9-2390-475A-947B-AFAB55BFBCF1}">
            <pc226:cmChg xmlns:pc226="http://schemas.microsoft.com/office/powerpoint/2022/06/main/command" chg="del">
              <pc226:chgData name="Diedrich, Graham" userId="653ec40f-7439-4368-add7-393fe1e9fc0f" providerId="ADAL" clId="{2B86A393-3426-BA4C-A1D0-DF0951A3E68B}" dt="2023-06-16T13:35:21.583" v="481"/>
              <pc2:cmMkLst xmlns:pc2="http://schemas.microsoft.com/office/powerpoint/2019/9/main/command">
                <pc:docMk/>
                <pc:sldMk cId="928327099" sldId="321"/>
                <pc2:cmMk id="{69A06013-5E3C-3442-8AB6-C99497ECEE66}"/>
              </pc2:cmMkLst>
            </pc226:cmChg>
          </p:ext>
        </pc:extLst>
      </pc:sldChg>
      <pc:sldChg chg="addSp delSp modSp add mod modAnim modNotesTx">
        <pc:chgData name="Diedrich, Graham" userId="653ec40f-7439-4368-add7-393fe1e9fc0f" providerId="ADAL" clId="{2B86A393-3426-BA4C-A1D0-DF0951A3E68B}" dt="2023-06-20T16:33:35.558" v="11583"/>
        <pc:sldMkLst>
          <pc:docMk/>
          <pc:sldMk cId="1494774352" sldId="322"/>
        </pc:sldMkLst>
        <pc:spChg chg="del">
          <ac:chgData name="Diedrich, Graham" userId="653ec40f-7439-4368-add7-393fe1e9fc0f" providerId="ADAL" clId="{2B86A393-3426-BA4C-A1D0-DF0951A3E68B}" dt="2023-06-19T19:22:33.545" v="10999" actId="478"/>
          <ac:spMkLst>
            <pc:docMk/>
            <pc:sldMk cId="1494774352" sldId="322"/>
            <ac:spMk id="3" creationId="{12E3F6CD-C7B0-748A-3CC6-9B1B2CB26BF9}"/>
          </ac:spMkLst>
        </pc:spChg>
        <pc:spChg chg="del">
          <ac:chgData name="Diedrich, Graham" userId="653ec40f-7439-4368-add7-393fe1e9fc0f" providerId="ADAL" clId="{2B86A393-3426-BA4C-A1D0-DF0951A3E68B}" dt="2023-06-19T19:22:33.545" v="10999" actId="478"/>
          <ac:spMkLst>
            <pc:docMk/>
            <pc:sldMk cId="1494774352" sldId="322"/>
            <ac:spMk id="7" creationId="{0E99D5D2-B8F7-C74A-25AA-EB24296E743F}"/>
          </ac:spMkLst>
        </pc:spChg>
        <pc:spChg chg="del mod">
          <ac:chgData name="Diedrich, Graham" userId="653ec40f-7439-4368-add7-393fe1e9fc0f" providerId="ADAL" clId="{2B86A393-3426-BA4C-A1D0-DF0951A3E68B}" dt="2023-06-19T19:33:11.104" v="11072" actId="478"/>
          <ac:spMkLst>
            <pc:docMk/>
            <pc:sldMk cId="1494774352" sldId="322"/>
            <ac:spMk id="11" creationId="{3D717E85-F37B-DD30-A8E3-1996C5E33155}"/>
          </ac:spMkLst>
        </pc:spChg>
        <pc:graphicFrameChg chg="del">
          <ac:chgData name="Diedrich, Graham" userId="653ec40f-7439-4368-add7-393fe1e9fc0f" providerId="ADAL" clId="{2B86A393-3426-BA4C-A1D0-DF0951A3E68B}" dt="2023-06-19T19:22:35.427" v="11000" actId="478"/>
          <ac:graphicFrameMkLst>
            <pc:docMk/>
            <pc:sldMk cId="1494774352" sldId="322"/>
            <ac:graphicFrameMk id="12" creationId="{B5FB7D38-992E-B0F5-672F-1B023E717200}"/>
          </ac:graphicFrameMkLst>
        </pc:graphicFrameChg>
        <pc:picChg chg="add mod">
          <ac:chgData name="Diedrich, Graham" userId="653ec40f-7439-4368-add7-393fe1e9fc0f" providerId="ADAL" clId="{2B86A393-3426-BA4C-A1D0-DF0951A3E68B}" dt="2023-06-19T19:22:49.119" v="11002" actId="1076"/>
          <ac:picMkLst>
            <pc:docMk/>
            <pc:sldMk cId="1494774352" sldId="322"/>
            <ac:picMk id="2" creationId="{CC801106-7C24-09FB-1498-9F28AFD0F658}"/>
          </ac:picMkLst>
        </pc:picChg>
        <pc:picChg chg="add mod">
          <ac:chgData name="Diedrich, Graham" userId="653ec40f-7439-4368-add7-393fe1e9fc0f" providerId="ADAL" clId="{2B86A393-3426-BA4C-A1D0-DF0951A3E68B}" dt="2023-06-19T19:23:55.015" v="11010" actId="1076"/>
          <ac:picMkLst>
            <pc:docMk/>
            <pc:sldMk cId="1494774352" sldId="322"/>
            <ac:picMk id="4" creationId="{A05EA110-5F69-F000-8DF3-C8B5CE57FA4B}"/>
          </ac:picMkLst>
        </pc:picChg>
        <pc:picChg chg="add mod">
          <ac:chgData name="Diedrich, Graham" userId="653ec40f-7439-4368-add7-393fe1e9fc0f" providerId="ADAL" clId="{2B86A393-3426-BA4C-A1D0-DF0951A3E68B}" dt="2023-06-19T19:23:52.028" v="11009" actId="1076"/>
          <ac:picMkLst>
            <pc:docMk/>
            <pc:sldMk cId="1494774352" sldId="322"/>
            <ac:picMk id="5" creationId="{79604132-96E4-43EA-35A8-8DC34906A1BE}"/>
          </ac:picMkLst>
        </pc:picChg>
        <pc:picChg chg="add mod">
          <ac:chgData name="Diedrich, Graham" userId="653ec40f-7439-4368-add7-393fe1e9fc0f" providerId="ADAL" clId="{2B86A393-3426-BA4C-A1D0-DF0951A3E68B}" dt="2023-06-19T19:24:40.634" v="11013" actId="1076"/>
          <ac:picMkLst>
            <pc:docMk/>
            <pc:sldMk cId="1494774352" sldId="322"/>
            <ac:picMk id="6" creationId="{2AA49A52-139B-4908-05D0-4C62D2049980}"/>
          </ac:picMkLst>
        </pc:picChg>
        <pc:picChg chg="add mod">
          <ac:chgData name="Diedrich, Graham" userId="653ec40f-7439-4368-add7-393fe1e9fc0f" providerId="ADAL" clId="{2B86A393-3426-BA4C-A1D0-DF0951A3E68B}" dt="2023-06-19T19:27:08.578" v="11020" actId="1076"/>
          <ac:picMkLst>
            <pc:docMk/>
            <pc:sldMk cId="1494774352" sldId="322"/>
            <ac:picMk id="8" creationId="{EA837E1D-85B8-D820-42B9-4488EAF901DC}"/>
          </ac:picMkLst>
        </pc:picChg>
        <pc:picChg chg="add mod">
          <ac:chgData name="Diedrich, Graham" userId="653ec40f-7439-4368-add7-393fe1e9fc0f" providerId="ADAL" clId="{2B86A393-3426-BA4C-A1D0-DF0951A3E68B}" dt="2023-06-19T19:27:42.915" v="11023" actId="1076"/>
          <ac:picMkLst>
            <pc:docMk/>
            <pc:sldMk cId="1494774352" sldId="322"/>
            <ac:picMk id="9" creationId="{BD6C0EE8-B8EC-FDD1-019D-F1E48F9B30A7}"/>
          </ac:picMkLst>
        </pc:picChg>
        <pc:picChg chg="add mod">
          <ac:chgData name="Diedrich, Graham" userId="653ec40f-7439-4368-add7-393fe1e9fc0f" providerId="ADAL" clId="{2B86A393-3426-BA4C-A1D0-DF0951A3E68B}" dt="2023-06-19T19:27:41.868" v="11022" actId="1076"/>
          <ac:picMkLst>
            <pc:docMk/>
            <pc:sldMk cId="1494774352" sldId="322"/>
            <ac:picMk id="10" creationId="{1B6BAF51-4F5A-F7AB-1DE4-2F7894F36954}"/>
          </ac:picMkLst>
        </pc:picChg>
      </pc:sldChg>
      <pc:sldChg chg="addSp delSp modSp add del mod">
        <pc:chgData name="Diedrich, Graham" userId="653ec40f-7439-4368-add7-393fe1e9fc0f" providerId="ADAL" clId="{2B86A393-3426-BA4C-A1D0-DF0951A3E68B}" dt="2023-06-16T13:33:36.101" v="459" actId="2696"/>
        <pc:sldMkLst>
          <pc:docMk/>
          <pc:sldMk cId="4052033409" sldId="322"/>
        </pc:sldMkLst>
        <pc:spChg chg="add mod">
          <ac:chgData name="Diedrich, Graham" userId="653ec40f-7439-4368-add7-393fe1e9fc0f" providerId="ADAL" clId="{2B86A393-3426-BA4C-A1D0-DF0951A3E68B}" dt="2023-06-16T13:33:14.598" v="455"/>
          <ac:spMkLst>
            <pc:docMk/>
            <pc:sldMk cId="4052033409" sldId="322"/>
            <ac:spMk id="3" creationId="{5DA2F235-201F-A6D8-7BAF-A3CA9D380D48}"/>
          </ac:spMkLst>
        </pc:spChg>
        <pc:spChg chg="add mod">
          <ac:chgData name="Diedrich, Graham" userId="653ec40f-7439-4368-add7-393fe1e9fc0f" providerId="ADAL" clId="{2B86A393-3426-BA4C-A1D0-DF0951A3E68B}" dt="2023-06-16T13:33:27.280" v="458" actId="171"/>
          <ac:spMkLst>
            <pc:docMk/>
            <pc:sldMk cId="4052033409" sldId="322"/>
            <ac:spMk id="4" creationId="{EF391ADB-5443-B750-43A8-8FA4CEE0E776}"/>
          </ac:spMkLst>
        </pc:spChg>
        <pc:spChg chg="del">
          <ac:chgData name="Diedrich, Graham" userId="653ec40f-7439-4368-add7-393fe1e9fc0f" providerId="ADAL" clId="{2B86A393-3426-BA4C-A1D0-DF0951A3E68B}" dt="2023-06-16T13:33:14.334" v="454" actId="478"/>
          <ac:spMkLst>
            <pc:docMk/>
            <pc:sldMk cId="4052033409" sldId="322"/>
            <ac:spMk id="12" creationId="{F379542D-27EC-C18D-C337-5C8EC89269B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ichiganstate-my.sharepoint.com/personal/diedgr_msu_edu/Documents/ESP%20802%20Databas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Gotham Book" pitchFamily="2" charset="0"/>
                <a:ea typeface="+mn-ea"/>
                <a:cs typeface="Gotham Book" pitchFamily="2" charset="0"/>
              </a:defRPr>
            </a:pPr>
            <a:r>
              <a:rPr lang="en-US" sz="2000" b="0" i="0" dirty="0">
                <a:latin typeface="Gotham Book" pitchFamily="2" charset="0"/>
                <a:cs typeface="Gotham Book" pitchFamily="2" charset="0"/>
              </a:rPr>
              <a:t>Percent</a:t>
            </a:r>
            <a:r>
              <a:rPr lang="en-US" sz="2000" b="0" i="0" baseline="0" dirty="0">
                <a:latin typeface="Gotham Book" pitchFamily="2" charset="0"/>
                <a:cs typeface="Gotham Book" pitchFamily="2" charset="0"/>
              </a:rPr>
              <a:t> of 100 largest cities incorporating justice into climate plans</a:t>
            </a:r>
            <a:r>
              <a:rPr lang="en-US" sz="2000" b="0" i="0" dirty="0">
                <a:latin typeface="Gotham Book" pitchFamily="2" charset="0"/>
                <a:cs typeface="Gotham Book" pitchFamily="2" charset="0"/>
              </a:rPr>
              <a:t> </a:t>
            </a:r>
          </a:p>
        </c:rich>
      </c:tx>
      <c:layout>
        <c:manualLayout>
          <c:xMode val="edge"/>
          <c:yMode val="edge"/>
          <c:x val="0.12601261956821258"/>
          <c:y val="3.6946771194028005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Gotham Book" pitchFamily="2" charset="0"/>
              <a:ea typeface="+mn-ea"/>
              <a:cs typeface="Gotham Book" pitchFamily="2" charset="0"/>
            </a:defRPr>
          </a:pPr>
          <a:endParaRPr lang="en-US"/>
        </a:p>
      </c:txPr>
    </c:title>
    <c:autoTitleDeleted val="0"/>
    <c:plotArea>
      <c:layout>
        <c:manualLayout>
          <c:layoutTarget val="inner"/>
          <c:xMode val="edge"/>
          <c:yMode val="edge"/>
          <c:x val="5.7315150872742852E-2"/>
          <c:y val="0.14778708477611202"/>
          <c:w val="0.94268484912725714"/>
          <c:h val="0.73798581428235144"/>
        </c:manualLayout>
      </c:layout>
      <c:lineChart>
        <c:grouping val="standard"/>
        <c:varyColors val="0"/>
        <c:ser>
          <c:idx val="0"/>
          <c:order val="0"/>
          <c:tx>
            <c:strRef>
              <c:f>Sheet1!$B$1</c:f>
              <c:strCache>
                <c:ptCount val="1"/>
                <c:pt idx="0">
                  <c:v>Cumulative percentage of plans incorporating justice</c:v>
                </c:pt>
              </c:strCache>
            </c:strRef>
          </c:tx>
          <c:spPr>
            <a:ln w="69850" cap="rnd">
              <a:solidFill>
                <a:srgbClr val="3B5249"/>
              </a:solidFill>
              <a:round/>
            </a:ln>
            <a:effectLst/>
          </c:spPr>
          <c:marker>
            <c:symbol val="circle"/>
            <c:size val="16"/>
            <c:spPr>
              <a:solidFill>
                <a:srgbClr val="85AC01"/>
              </a:solidFill>
              <a:ln w="9525">
                <a:solidFill>
                  <a:schemeClr val="accent1"/>
                </a:solidFill>
              </a:ln>
              <a:effectLst/>
            </c:spPr>
          </c:marker>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Sheet1!$B$2:$B$15</c:f>
              <c:numCache>
                <c:formatCode>0%</c:formatCode>
                <c:ptCount val="14"/>
                <c:pt idx="0">
                  <c:v>0</c:v>
                </c:pt>
                <c:pt idx="1">
                  <c:v>0</c:v>
                </c:pt>
                <c:pt idx="2">
                  <c:v>0</c:v>
                </c:pt>
                <c:pt idx="3">
                  <c:v>0</c:v>
                </c:pt>
                <c:pt idx="4">
                  <c:v>0.13</c:v>
                </c:pt>
                <c:pt idx="5">
                  <c:v>0.1</c:v>
                </c:pt>
                <c:pt idx="6">
                  <c:v>0.36</c:v>
                </c:pt>
                <c:pt idx="7">
                  <c:v>0.33</c:v>
                </c:pt>
                <c:pt idx="8">
                  <c:v>0.43</c:v>
                </c:pt>
                <c:pt idx="9">
                  <c:v>0.41</c:v>
                </c:pt>
                <c:pt idx="10">
                  <c:v>0.54</c:v>
                </c:pt>
                <c:pt idx="11">
                  <c:v>0.61</c:v>
                </c:pt>
                <c:pt idx="12">
                  <c:v>0.68</c:v>
                </c:pt>
                <c:pt idx="13">
                  <c:v>0.69</c:v>
                </c:pt>
              </c:numCache>
            </c:numRef>
          </c:val>
          <c:smooth val="0"/>
          <c:extLst>
            <c:ext xmlns:c16="http://schemas.microsoft.com/office/drawing/2014/chart" uri="{C3380CC4-5D6E-409C-BE32-E72D297353CC}">
              <c16:uniqueId val="{00000000-28B0-A44B-9431-875483140EFD}"/>
            </c:ext>
          </c:extLst>
        </c:ser>
        <c:dLbls>
          <c:showLegendKey val="0"/>
          <c:showVal val="0"/>
          <c:showCatName val="0"/>
          <c:showSerName val="0"/>
          <c:showPercent val="0"/>
          <c:showBubbleSize val="0"/>
        </c:dLbls>
        <c:marker val="1"/>
        <c:smooth val="0"/>
        <c:axId val="331318672"/>
        <c:axId val="331320400"/>
      </c:lineChart>
      <c:catAx>
        <c:axId val="331318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Gotham Light" pitchFamily="2" charset="0"/>
                <a:ea typeface="+mn-ea"/>
                <a:cs typeface="Gotham Light" pitchFamily="2" charset="0"/>
              </a:defRPr>
            </a:pPr>
            <a:endParaRPr lang="en-US"/>
          </a:p>
        </c:txPr>
        <c:crossAx val="331320400"/>
        <c:crosses val="autoZero"/>
        <c:auto val="1"/>
        <c:lblAlgn val="ctr"/>
        <c:lblOffset val="100"/>
        <c:noMultiLvlLbl val="0"/>
      </c:catAx>
      <c:valAx>
        <c:axId val="33132040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Gotham Book" pitchFamily="2" charset="0"/>
                <a:ea typeface="+mn-ea"/>
                <a:cs typeface="Gotham Book" pitchFamily="2" charset="0"/>
              </a:defRPr>
            </a:pPr>
            <a:endParaRPr lang="en-US"/>
          </a:p>
        </c:txPr>
        <c:crossAx val="331318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0" i="0" dirty="0">
                <a:latin typeface="Gotham Book" pitchFamily="2" charset="0"/>
                <a:cs typeface="Gotham Book" pitchFamily="2" charset="0"/>
              </a:rPr>
              <a:t>Plan</a:t>
            </a:r>
            <a:r>
              <a:rPr lang="en-US" sz="2000" b="0" i="0" baseline="0" dirty="0">
                <a:latin typeface="Gotham Book" pitchFamily="2" charset="0"/>
                <a:cs typeface="Gotham Book" pitchFamily="2" charset="0"/>
              </a:rPr>
              <a:t> a</a:t>
            </a:r>
            <a:r>
              <a:rPr lang="en-US" sz="2000" b="0" i="0" dirty="0">
                <a:latin typeface="Gotham Book" pitchFamily="2" charset="0"/>
                <a:cs typeface="Gotham Book" pitchFamily="2" charset="0"/>
              </a:rPr>
              <a:t>wareness, analysis, and action scores for environmental justice</a:t>
            </a:r>
          </a:p>
        </c:rich>
      </c:tx>
      <c:layout>
        <c:manualLayout>
          <c:xMode val="edge"/>
          <c:yMode val="edge"/>
          <c:x val="0.1144152443928156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079456706281833"/>
          <c:y val="0.23520054134588556"/>
          <c:w val="0.87672218747207575"/>
          <c:h val="0.5720556304127169"/>
        </c:manualLayout>
      </c:layout>
      <c:barChart>
        <c:barDir val="col"/>
        <c:grouping val="clustered"/>
        <c:varyColors val="0"/>
        <c:ser>
          <c:idx val="0"/>
          <c:order val="0"/>
          <c:tx>
            <c:strRef>
              <c:f>'EJ x AAA'!$B$1</c:f>
              <c:strCache>
                <c:ptCount val="1"/>
                <c:pt idx="0">
                  <c:v>Awareness</c:v>
                </c:pt>
              </c:strCache>
            </c:strRef>
          </c:tx>
          <c:spPr>
            <a:solidFill>
              <a:srgbClr val="3B5249"/>
            </a:solidFill>
            <a:ln>
              <a:noFill/>
            </a:ln>
            <a:effectLst/>
          </c:spPr>
          <c:invertIfNegative val="0"/>
          <c:cat>
            <c:strRef>
              <c:f>'EJ x AAA'!$A$2:$A$10</c:f>
              <c:strCache>
                <c:ptCount val="9"/>
                <c:pt idx="0">
                  <c:v>A</c:v>
                </c:pt>
                <c:pt idx="1">
                  <c:v>B</c:v>
                </c:pt>
                <c:pt idx="2">
                  <c:v>C</c:v>
                </c:pt>
                <c:pt idx="3">
                  <c:v>D</c:v>
                </c:pt>
                <c:pt idx="4">
                  <c:v>E</c:v>
                </c:pt>
                <c:pt idx="5">
                  <c:v>F</c:v>
                </c:pt>
                <c:pt idx="6">
                  <c:v>G</c:v>
                </c:pt>
                <c:pt idx="7">
                  <c:v>H</c:v>
                </c:pt>
                <c:pt idx="8">
                  <c:v>I</c:v>
                </c:pt>
              </c:strCache>
            </c:strRef>
          </c:cat>
          <c:val>
            <c:numRef>
              <c:f>'EJ x AAA'!$B$2:$B$10</c:f>
              <c:numCache>
                <c:formatCode>0%</c:formatCode>
                <c:ptCount val="9"/>
                <c:pt idx="0">
                  <c:v>0.75</c:v>
                </c:pt>
                <c:pt idx="1">
                  <c:v>0.5</c:v>
                </c:pt>
                <c:pt idx="2">
                  <c:v>0.25</c:v>
                </c:pt>
                <c:pt idx="3">
                  <c:v>0.5</c:v>
                </c:pt>
                <c:pt idx="4">
                  <c:v>0.75</c:v>
                </c:pt>
                <c:pt idx="5">
                  <c:v>1</c:v>
                </c:pt>
                <c:pt idx="6">
                  <c:v>0</c:v>
                </c:pt>
                <c:pt idx="7">
                  <c:v>0.25</c:v>
                </c:pt>
                <c:pt idx="8">
                  <c:v>0</c:v>
                </c:pt>
              </c:numCache>
            </c:numRef>
          </c:val>
          <c:extLst>
            <c:ext xmlns:c16="http://schemas.microsoft.com/office/drawing/2014/chart" uri="{C3380CC4-5D6E-409C-BE32-E72D297353CC}">
              <c16:uniqueId val="{00000000-019C-554B-B2FE-2DC2AF5F3DE1}"/>
            </c:ext>
          </c:extLst>
        </c:ser>
        <c:ser>
          <c:idx val="1"/>
          <c:order val="1"/>
          <c:tx>
            <c:strRef>
              <c:f>'EJ x AAA'!$C$1</c:f>
              <c:strCache>
                <c:ptCount val="1"/>
                <c:pt idx="0">
                  <c:v>Analysis</c:v>
                </c:pt>
              </c:strCache>
            </c:strRef>
          </c:tx>
          <c:spPr>
            <a:solidFill>
              <a:srgbClr val="519872"/>
            </a:solidFill>
            <a:ln>
              <a:noFill/>
            </a:ln>
            <a:effectLst/>
          </c:spPr>
          <c:invertIfNegative val="0"/>
          <c:cat>
            <c:strRef>
              <c:f>'EJ x AAA'!$A$2:$A$10</c:f>
              <c:strCache>
                <c:ptCount val="9"/>
                <c:pt idx="0">
                  <c:v>A</c:v>
                </c:pt>
                <c:pt idx="1">
                  <c:v>B</c:v>
                </c:pt>
                <c:pt idx="2">
                  <c:v>C</c:v>
                </c:pt>
                <c:pt idx="3">
                  <c:v>D</c:v>
                </c:pt>
                <c:pt idx="4">
                  <c:v>E</c:v>
                </c:pt>
                <c:pt idx="5">
                  <c:v>F</c:v>
                </c:pt>
                <c:pt idx="6">
                  <c:v>G</c:v>
                </c:pt>
                <c:pt idx="7">
                  <c:v>H</c:v>
                </c:pt>
                <c:pt idx="8">
                  <c:v>I</c:v>
                </c:pt>
              </c:strCache>
            </c:strRef>
          </c:cat>
          <c:val>
            <c:numRef>
              <c:f>'EJ x AAA'!$C$2:$C$10</c:f>
              <c:numCache>
                <c:formatCode>0%</c:formatCode>
                <c:ptCount val="9"/>
                <c:pt idx="0">
                  <c:v>0.25</c:v>
                </c:pt>
                <c:pt idx="1">
                  <c:v>0.5</c:v>
                </c:pt>
                <c:pt idx="2">
                  <c:v>0</c:v>
                </c:pt>
                <c:pt idx="3">
                  <c:v>0.75</c:v>
                </c:pt>
                <c:pt idx="4">
                  <c:v>0.75</c:v>
                </c:pt>
                <c:pt idx="5">
                  <c:v>1</c:v>
                </c:pt>
                <c:pt idx="6">
                  <c:v>0</c:v>
                </c:pt>
                <c:pt idx="7">
                  <c:v>0</c:v>
                </c:pt>
                <c:pt idx="8">
                  <c:v>0</c:v>
                </c:pt>
              </c:numCache>
            </c:numRef>
          </c:val>
          <c:extLst>
            <c:ext xmlns:c16="http://schemas.microsoft.com/office/drawing/2014/chart" uri="{C3380CC4-5D6E-409C-BE32-E72D297353CC}">
              <c16:uniqueId val="{00000001-019C-554B-B2FE-2DC2AF5F3DE1}"/>
            </c:ext>
          </c:extLst>
        </c:ser>
        <c:ser>
          <c:idx val="2"/>
          <c:order val="2"/>
          <c:tx>
            <c:strRef>
              <c:f>'EJ x AAA'!$D$1</c:f>
              <c:strCache>
                <c:ptCount val="1"/>
                <c:pt idx="0">
                  <c:v>Action</c:v>
                </c:pt>
              </c:strCache>
            </c:strRef>
          </c:tx>
          <c:spPr>
            <a:solidFill>
              <a:srgbClr val="85AC01"/>
            </a:solidFill>
            <a:ln>
              <a:noFill/>
            </a:ln>
            <a:effectLst/>
          </c:spPr>
          <c:invertIfNegative val="0"/>
          <c:cat>
            <c:strRef>
              <c:f>'EJ x AAA'!$A$2:$A$10</c:f>
              <c:strCache>
                <c:ptCount val="9"/>
                <c:pt idx="0">
                  <c:v>A</c:v>
                </c:pt>
                <c:pt idx="1">
                  <c:v>B</c:v>
                </c:pt>
                <c:pt idx="2">
                  <c:v>C</c:v>
                </c:pt>
                <c:pt idx="3">
                  <c:v>D</c:v>
                </c:pt>
                <c:pt idx="4">
                  <c:v>E</c:v>
                </c:pt>
                <c:pt idx="5">
                  <c:v>F</c:v>
                </c:pt>
                <c:pt idx="6">
                  <c:v>G</c:v>
                </c:pt>
                <c:pt idx="7">
                  <c:v>H</c:v>
                </c:pt>
                <c:pt idx="8">
                  <c:v>I</c:v>
                </c:pt>
              </c:strCache>
            </c:strRef>
          </c:cat>
          <c:val>
            <c:numRef>
              <c:f>'EJ x AAA'!$D$2:$D$10</c:f>
              <c:numCache>
                <c:formatCode>0%</c:formatCode>
                <c:ptCount val="9"/>
                <c:pt idx="0">
                  <c:v>0.75</c:v>
                </c:pt>
                <c:pt idx="1">
                  <c:v>0.25</c:v>
                </c:pt>
                <c:pt idx="2">
                  <c:v>0</c:v>
                </c:pt>
                <c:pt idx="3">
                  <c:v>0.75</c:v>
                </c:pt>
                <c:pt idx="4">
                  <c:v>0.5</c:v>
                </c:pt>
                <c:pt idx="5">
                  <c:v>0.75</c:v>
                </c:pt>
                <c:pt idx="6">
                  <c:v>0</c:v>
                </c:pt>
                <c:pt idx="7">
                  <c:v>0</c:v>
                </c:pt>
                <c:pt idx="8">
                  <c:v>0</c:v>
                </c:pt>
              </c:numCache>
            </c:numRef>
          </c:val>
          <c:extLst>
            <c:ext xmlns:c16="http://schemas.microsoft.com/office/drawing/2014/chart" uri="{C3380CC4-5D6E-409C-BE32-E72D297353CC}">
              <c16:uniqueId val="{00000002-019C-554B-B2FE-2DC2AF5F3DE1}"/>
            </c:ext>
          </c:extLst>
        </c:ser>
        <c:dLbls>
          <c:showLegendKey val="0"/>
          <c:showVal val="0"/>
          <c:showCatName val="0"/>
          <c:showSerName val="0"/>
          <c:showPercent val="0"/>
          <c:showBubbleSize val="0"/>
        </c:dLbls>
        <c:gapWidth val="219"/>
        <c:overlap val="-27"/>
        <c:axId val="866667024"/>
        <c:axId val="1358326079"/>
      </c:barChart>
      <c:catAx>
        <c:axId val="86666702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Gotham Book" pitchFamily="2" charset="0"/>
                    <a:ea typeface="+mn-ea"/>
                    <a:cs typeface="Gotham Book" pitchFamily="2" charset="0"/>
                  </a:defRPr>
                </a:pPr>
                <a:r>
                  <a:rPr lang="en-US" sz="1500" b="1" i="0" dirty="0">
                    <a:latin typeface="Gotham Book" pitchFamily="2" charset="0"/>
                    <a:cs typeface="Gotham Book" pitchFamily="2" charset="0"/>
                  </a:rPr>
                  <a:t>Municipality</a:t>
                </a:r>
              </a:p>
            </c:rich>
          </c:tx>
          <c:layout>
            <c:manualLayout>
              <c:xMode val="edge"/>
              <c:yMode val="edge"/>
              <c:x val="0.44848681976588328"/>
              <c:y val="0.9070656322528178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Gotham Book" pitchFamily="2" charset="0"/>
                  <a:ea typeface="+mn-ea"/>
                  <a:cs typeface="Gotham Book" pitchFamily="2"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Gotham Book" pitchFamily="2" charset="0"/>
                <a:ea typeface="+mn-ea"/>
                <a:cs typeface="Gotham Book" pitchFamily="2" charset="0"/>
              </a:defRPr>
            </a:pPr>
            <a:endParaRPr lang="en-US"/>
          </a:p>
        </c:txPr>
        <c:crossAx val="1358326079"/>
        <c:crosses val="autoZero"/>
        <c:auto val="1"/>
        <c:lblAlgn val="ctr"/>
        <c:lblOffset val="100"/>
        <c:noMultiLvlLbl val="0"/>
      </c:catAx>
      <c:valAx>
        <c:axId val="1358326079"/>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500" b="1" i="0" dirty="0">
                    <a:latin typeface="Gotham Book" pitchFamily="2" charset="0"/>
                    <a:cs typeface="Gotham Book" pitchFamily="2" charset="0"/>
                  </a:rPr>
                  <a:t>Percent</a:t>
                </a:r>
                <a:r>
                  <a:rPr lang="en-US" sz="1500" b="1" i="0" baseline="0" dirty="0">
                    <a:latin typeface="Gotham Book" pitchFamily="2" charset="0"/>
                    <a:cs typeface="Gotham Book" pitchFamily="2" charset="0"/>
                  </a:rPr>
                  <a:t> of T</a:t>
                </a:r>
                <a:r>
                  <a:rPr lang="en-US" sz="1500" b="1" i="0" dirty="0">
                    <a:latin typeface="Gotham Book" pitchFamily="2" charset="0"/>
                    <a:cs typeface="Gotham Book" pitchFamily="2" charset="0"/>
                  </a:rPr>
                  <a:t>otal Possible Score</a:t>
                </a:r>
              </a:p>
            </c:rich>
          </c:tx>
          <c:layout>
            <c:manualLayout>
              <c:xMode val="edge"/>
              <c:yMode val="edge"/>
              <c:x val="1.2483245465105888E-2"/>
              <c:y val="0.16283114400869003"/>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Gotham Book" pitchFamily="2" charset="0"/>
                <a:ea typeface="+mn-ea"/>
                <a:cs typeface="Gotham Book" pitchFamily="2" charset="0"/>
              </a:defRPr>
            </a:pPr>
            <a:endParaRPr lang="en-US"/>
          </a:p>
        </c:txPr>
        <c:crossAx val="866667024"/>
        <c:crosses val="autoZero"/>
        <c:crossBetween val="between"/>
        <c:majorUnit val="0.2"/>
      </c:valAx>
      <c:spPr>
        <a:noFill/>
        <a:ln>
          <a:noFill/>
        </a:ln>
        <a:effectLst/>
      </c:spPr>
    </c:plotArea>
    <c:legend>
      <c:legendPos val="b"/>
      <c:layout>
        <c:manualLayout>
          <c:xMode val="edge"/>
          <c:yMode val="edge"/>
          <c:x val="0.3496048610490573"/>
          <c:y val="0.10413809068730748"/>
          <c:w val="0.27809337860780986"/>
          <c:h val="8.883630495395764E-2"/>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Gotham Book" pitchFamily="2" charset="0"/>
              <a:ea typeface="+mn-ea"/>
              <a:cs typeface="Gotham Book"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D0051-63ED-4E43-B2D4-0A7E76400B95}" type="datetimeFigureOut">
              <a:rPr lang="en-US" smtClean="0"/>
              <a:t>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B52BA-2853-F543-989F-2802FF6387DD}" type="slidenum">
              <a:rPr lang="en-US" smtClean="0"/>
              <a:t>‹#›</a:t>
            </a:fld>
            <a:endParaRPr lang="en-US"/>
          </a:p>
        </p:txBody>
      </p:sp>
    </p:spTree>
    <p:extLst>
      <p:ext uri="{BB962C8B-B14F-4D97-AF65-F5344CB8AC3E}">
        <p14:creationId xmlns:p14="http://schemas.microsoft.com/office/powerpoint/2010/main" val="2869036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My name is Graham Diedrich, I’m a graduate student at Michigan State University and a research fellow at the University of Michigan. Today, I am excited to be discussing the role of local governments in advancing environmental justice and effective policymaking.</a:t>
            </a:r>
          </a:p>
        </p:txBody>
      </p:sp>
      <p:sp>
        <p:nvSpPr>
          <p:cNvPr id="4" name="Slide Number Placeholder 3"/>
          <p:cNvSpPr>
            <a:spLocks noGrp="1"/>
          </p:cNvSpPr>
          <p:nvPr>
            <p:ph type="sldNum" sz="quarter" idx="5"/>
          </p:nvPr>
        </p:nvSpPr>
        <p:spPr/>
        <p:txBody>
          <a:bodyPr/>
          <a:lstStyle/>
          <a:p>
            <a:fld id="{466B52BA-2853-F543-989F-2802FF6387DD}" type="slidenum">
              <a:rPr lang="en-US" smtClean="0"/>
              <a:t>1</a:t>
            </a:fld>
            <a:endParaRPr lang="en-US"/>
          </a:p>
        </p:txBody>
      </p:sp>
    </p:spTree>
    <p:extLst>
      <p:ext uri="{BB962C8B-B14F-4D97-AF65-F5344CB8AC3E}">
        <p14:creationId xmlns:p14="http://schemas.microsoft.com/office/powerpoint/2010/main" val="134222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all of this, I want to introduce some tangible ways municipalities can begin to make an impact, this the qualification that all communities are unique which makes a “one-size-fits-all” approach difficult.</a:t>
            </a:r>
          </a:p>
        </p:txBody>
      </p:sp>
      <p:sp>
        <p:nvSpPr>
          <p:cNvPr id="4" name="Slide Number Placeholder 3"/>
          <p:cNvSpPr>
            <a:spLocks noGrp="1"/>
          </p:cNvSpPr>
          <p:nvPr>
            <p:ph type="sldNum" sz="quarter" idx="5"/>
          </p:nvPr>
        </p:nvSpPr>
        <p:spPr/>
        <p:txBody>
          <a:bodyPr/>
          <a:lstStyle/>
          <a:p>
            <a:fld id="{466B52BA-2853-F543-989F-2802FF6387DD}" type="slidenum">
              <a:rPr lang="en-US" smtClean="0"/>
              <a:t>10</a:t>
            </a:fld>
            <a:endParaRPr lang="en-US"/>
          </a:p>
        </p:txBody>
      </p:sp>
    </p:spTree>
    <p:extLst>
      <p:ext uri="{BB962C8B-B14F-4D97-AF65-F5344CB8AC3E}">
        <p14:creationId xmlns:p14="http://schemas.microsoft.com/office/powerpoint/2010/main" val="2670572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 towards justice begins with recognition of environmental injustices: who are they impacting, where are they manifesting, and what systems encourage them. After this, outreach and engagement is crucial for understand community needs, as is information gathering to inform policy development and funding opportunities. </a:t>
            </a:r>
          </a:p>
          <a:p>
            <a:endParaRPr lang="en-US" dirty="0"/>
          </a:p>
          <a:p>
            <a:r>
              <a:rPr lang="en-US" dirty="0"/>
              <a:t>Co-creation of policy should occur between EJ communities and other stakeholders. Once a policy has been created, it must be integrated and institutionalized into all facets of a local governments operations, to avoid it being sidelined to one unit or department.</a:t>
            </a:r>
          </a:p>
          <a:p>
            <a:endParaRPr lang="en-US" dirty="0"/>
          </a:p>
          <a:p>
            <a:r>
              <a:rPr lang="en-US" dirty="0"/>
              <a:t>Let’s go into some further detail into these steps.</a:t>
            </a:r>
          </a:p>
        </p:txBody>
      </p:sp>
      <p:sp>
        <p:nvSpPr>
          <p:cNvPr id="4" name="Slide Number Placeholder 3"/>
          <p:cNvSpPr>
            <a:spLocks noGrp="1"/>
          </p:cNvSpPr>
          <p:nvPr>
            <p:ph type="sldNum" sz="quarter" idx="5"/>
          </p:nvPr>
        </p:nvSpPr>
        <p:spPr/>
        <p:txBody>
          <a:bodyPr/>
          <a:lstStyle/>
          <a:p>
            <a:fld id="{466B52BA-2853-F543-989F-2802FF6387DD}" type="slidenum">
              <a:rPr lang="en-US" smtClean="0"/>
              <a:t>11</a:t>
            </a:fld>
            <a:endParaRPr lang="en-US"/>
          </a:p>
        </p:txBody>
      </p:sp>
    </p:spTree>
    <p:extLst>
      <p:ext uri="{BB962C8B-B14F-4D97-AF65-F5344CB8AC3E}">
        <p14:creationId xmlns:p14="http://schemas.microsoft.com/office/powerpoint/2010/main" val="1929836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 begins with the acknowledgement that problems exist and demand to be solved. As a result, policies should explicitly recognize the importance of addressing environmental inequalities. Strategic plans, like a climate action plan, should be sufficiently localized: noting how environmental issues impact communities in a local context. Here is an example of the Detroit Sustainability Action Agenda, which presents equity, health, and affordability as key pillars of the recommendations that is makes.</a:t>
            </a:r>
          </a:p>
          <a:p>
            <a:endParaRPr lang="en-US" dirty="0"/>
          </a:p>
          <a:p>
            <a:r>
              <a:rPr lang="en-US" dirty="0"/>
              <a:t>EXAMPLE: expanding access to green jobs and training</a:t>
            </a:r>
          </a:p>
        </p:txBody>
      </p:sp>
      <p:sp>
        <p:nvSpPr>
          <p:cNvPr id="4" name="Slide Number Placeholder 3"/>
          <p:cNvSpPr>
            <a:spLocks noGrp="1"/>
          </p:cNvSpPr>
          <p:nvPr>
            <p:ph type="sldNum" sz="quarter" idx="5"/>
          </p:nvPr>
        </p:nvSpPr>
        <p:spPr/>
        <p:txBody>
          <a:bodyPr/>
          <a:lstStyle/>
          <a:p>
            <a:fld id="{466B52BA-2853-F543-989F-2802FF6387DD}" type="slidenum">
              <a:rPr lang="en-US" smtClean="0"/>
              <a:t>12</a:t>
            </a:fld>
            <a:endParaRPr lang="en-US"/>
          </a:p>
        </p:txBody>
      </p:sp>
    </p:spTree>
    <p:extLst>
      <p:ext uri="{BB962C8B-B14F-4D97-AF65-F5344CB8AC3E}">
        <p14:creationId xmlns:p14="http://schemas.microsoft.com/office/powerpoint/2010/main" val="3354118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issues are identified, culturally responsive outreach must occur. Policy proposals should be guided by EJ communities themselves, which is both a matter of principle and effective, sustainable policymaking. Without community by in, policy proposals may lack legitimacy and fail to address the specific needs and concerns of EJ communities. As a result, this engagement process relies upon listening to community members to develop a policy framework.</a:t>
            </a:r>
          </a:p>
        </p:txBody>
      </p:sp>
      <p:sp>
        <p:nvSpPr>
          <p:cNvPr id="4" name="Slide Number Placeholder 3"/>
          <p:cNvSpPr>
            <a:spLocks noGrp="1"/>
          </p:cNvSpPr>
          <p:nvPr>
            <p:ph type="sldNum" sz="quarter" idx="5"/>
          </p:nvPr>
        </p:nvSpPr>
        <p:spPr/>
        <p:txBody>
          <a:bodyPr/>
          <a:lstStyle/>
          <a:p>
            <a:fld id="{466B52BA-2853-F543-989F-2802FF6387DD}" type="slidenum">
              <a:rPr lang="en-US" smtClean="0"/>
              <a:t>13</a:t>
            </a:fld>
            <a:endParaRPr lang="en-US"/>
          </a:p>
        </p:txBody>
      </p:sp>
    </p:spTree>
    <p:extLst>
      <p:ext uri="{BB962C8B-B14F-4D97-AF65-F5344CB8AC3E}">
        <p14:creationId xmlns:p14="http://schemas.microsoft.com/office/powerpoint/2010/main" val="1177508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gathering can occur in before, after, or in tandem with outreach and engagement. Information gathering can be thought of as two activities: collecting data on policy development and funding arrangements. Surveys, emissions inventories, tree canopy and green space analyses, and housing reviews can all inform what injustices are manifesting in a local community. Information regarding funds can be collected from federal, state, and non-profit agencies, as well as considering innovate local financing tools, like the climate millage recently passed in Ann Arbor.</a:t>
            </a:r>
          </a:p>
        </p:txBody>
      </p:sp>
      <p:sp>
        <p:nvSpPr>
          <p:cNvPr id="4" name="Slide Number Placeholder 3"/>
          <p:cNvSpPr>
            <a:spLocks noGrp="1"/>
          </p:cNvSpPr>
          <p:nvPr>
            <p:ph type="sldNum" sz="quarter" idx="5"/>
          </p:nvPr>
        </p:nvSpPr>
        <p:spPr/>
        <p:txBody>
          <a:bodyPr/>
          <a:lstStyle/>
          <a:p>
            <a:fld id="{466B52BA-2853-F543-989F-2802FF6387DD}" type="slidenum">
              <a:rPr lang="en-US" smtClean="0"/>
              <a:t>14</a:t>
            </a:fld>
            <a:endParaRPr lang="en-US"/>
          </a:p>
        </p:txBody>
      </p:sp>
    </p:spTree>
    <p:extLst>
      <p:ext uri="{BB962C8B-B14F-4D97-AF65-F5344CB8AC3E}">
        <p14:creationId xmlns:p14="http://schemas.microsoft.com/office/powerpoint/2010/main" val="3640111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information, policies should be created in a collaborative environment. Community members, advocacy organizations, non-profit leaders, and others should be involved in the co-creation of policy. Shared decision-making and transparent communication between actors is crucial for this stage, as what is established here becomes significant for what comes next. </a:t>
            </a:r>
          </a:p>
        </p:txBody>
      </p:sp>
      <p:sp>
        <p:nvSpPr>
          <p:cNvPr id="4" name="Slide Number Placeholder 3"/>
          <p:cNvSpPr>
            <a:spLocks noGrp="1"/>
          </p:cNvSpPr>
          <p:nvPr>
            <p:ph type="sldNum" sz="quarter" idx="5"/>
          </p:nvPr>
        </p:nvSpPr>
        <p:spPr/>
        <p:txBody>
          <a:bodyPr/>
          <a:lstStyle/>
          <a:p>
            <a:fld id="{466B52BA-2853-F543-989F-2802FF6387DD}" type="slidenum">
              <a:rPr lang="en-US" smtClean="0"/>
              <a:t>15</a:t>
            </a:fld>
            <a:endParaRPr lang="en-US"/>
          </a:p>
        </p:txBody>
      </p:sp>
    </p:spTree>
    <p:extLst>
      <p:ext uri="{BB962C8B-B14F-4D97-AF65-F5344CB8AC3E}">
        <p14:creationId xmlns:p14="http://schemas.microsoft.com/office/powerpoint/2010/main" val="3524935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Integration centers on participation, separation of responsibilities, and an acknowledgement of priorities between government departments. </a:t>
            </a:r>
          </a:p>
          <a:p>
            <a:endParaRPr lang="en-US" dirty="0"/>
          </a:p>
          <a:p>
            <a:r>
              <a:rPr lang="en-US" dirty="0"/>
              <a:t>Let’s consider the fictious City of Greenvillage. The City has three departments: pubic works, planning, and health. All three have different priorities as they relate to climate change. </a:t>
            </a:r>
          </a:p>
          <a:p>
            <a:endParaRPr lang="en-US" dirty="0"/>
          </a:p>
          <a:p>
            <a:r>
              <a:rPr lang="en-US" dirty="0"/>
              <a:t>Health and Human Services is concerned with rising temperatures, and would like to explore strategies to mitigate the health impacts of extreme heat events, such as heat warning systems. Planning wants to insure that Greenvillage has adequate infrastructure to accommodate the rise in EVs across the state, and would like to develop a charging network with the support of private and public support. Finally, Public Works sees the threats poised by flooding events, and wants to upgrade storm systems to handle a greater degree of risks.</a:t>
            </a:r>
          </a:p>
          <a:p>
            <a:endParaRPr lang="en-US" dirty="0"/>
          </a:p>
          <a:p>
            <a:r>
              <a:rPr lang="en-US" dirty="0"/>
              <a:t>If these ideas are not considered in a holistic fashion, the potential for missed opportunities, inefficiencies, and conflicts may arise. Without integrated approach the priorities and strategies of the different departments are lost, meaning that the City is less able to combat climate change and environment injustices.</a:t>
            </a:r>
          </a:p>
        </p:txBody>
      </p:sp>
      <p:sp>
        <p:nvSpPr>
          <p:cNvPr id="4" name="Slide Number Placeholder 3"/>
          <p:cNvSpPr>
            <a:spLocks noGrp="1"/>
          </p:cNvSpPr>
          <p:nvPr>
            <p:ph type="sldNum" sz="quarter" idx="5"/>
          </p:nvPr>
        </p:nvSpPr>
        <p:spPr/>
        <p:txBody>
          <a:bodyPr/>
          <a:lstStyle/>
          <a:p>
            <a:fld id="{466B52BA-2853-F543-989F-2802FF6387DD}" type="slidenum">
              <a:rPr lang="en-US" smtClean="0"/>
              <a:t>16</a:t>
            </a:fld>
            <a:endParaRPr lang="en-US"/>
          </a:p>
        </p:txBody>
      </p:sp>
    </p:spTree>
    <p:extLst>
      <p:ext uri="{BB962C8B-B14F-4D97-AF65-F5344CB8AC3E}">
        <p14:creationId xmlns:p14="http://schemas.microsoft.com/office/powerpoint/2010/main" val="394424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shared and integrated policy approach has been developed, this vision must be institutionalized in every facet of government operations. Environmental justice and climate action should be upheld as core to the goal of government, similar to public safety and economic development. As a result of institutionalization, there is a formal structure in place for a variety of internal and external actors to cope with policy issues together.</a:t>
            </a:r>
          </a:p>
        </p:txBody>
      </p:sp>
      <p:sp>
        <p:nvSpPr>
          <p:cNvPr id="4" name="Slide Number Placeholder 3"/>
          <p:cNvSpPr>
            <a:spLocks noGrp="1"/>
          </p:cNvSpPr>
          <p:nvPr>
            <p:ph type="sldNum" sz="quarter" idx="5"/>
          </p:nvPr>
        </p:nvSpPr>
        <p:spPr/>
        <p:txBody>
          <a:bodyPr/>
          <a:lstStyle/>
          <a:p>
            <a:fld id="{466B52BA-2853-F543-989F-2802FF6387DD}" type="slidenum">
              <a:rPr lang="en-US" smtClean="0"/>
              <a:t>17</a:t>
            </a:fld>
            <a:endParaRPr lang="en-US"/>
          </a:p>
        </p:txBody>
      </p:sp>
    </p:spTree>
    <p:extLst>
      <p:ext uri="{BB962C8B-B14F-4D97-AF65-F5344CB8AC3E}">
        <p14:creationId xmlns:p14="http://schemas.microsoft.com/office/powerpoint/2010/main" val="1831654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quickly go through some </a:t>
            </a:r>
            <a:r>
              <a:rPr lang="en-US" dirty="0" err="1"/>
              <a:t>takeways</a:t>
            </a:r>
            <a:r>
              <a:rPr lang="en-US" dirty="0"/>
              <a:t>.</a:t>
            </a:r>
          </a:p>
        </p:txBody>
      </p:sp>
      <p:sp>
        <p:nvSpPr>
          <p:cNvPr id="4" name="Slide Number Placeholder 3"/>
          <p:cNvSpPr>
            <a:spLocks noGrp="1"/>
          </p:cNvSpPr>
          <p:nvPr>
            <p:ph type="sldNum" sz="quarter" idx="5"/>
          </p:nvPr>
        </p:nvSpPr>
        <p:spPr/>
        <p:txBody>
          <a:bodyPr/>
          <a:lstStyle/>
          <a:p>
            <a:fld id="{466B52BA-2853-F543-989F-2802FF6387DD}" type="slidenum">
              <a:rPr lang="en-US" smtClean="0"/>
              <a:t>18</a:t>
            </a:fld>
            <a:endParaRPr lang="en-US"/>
          </a:p>
        </p:txBody>
      </p:sp>
    </p:spTree>
    <p:extLst>
      <p:ext uri="{BB962C8B-B14F-4D97-AF65-F5344CB8AC3E}">
        <p14:creationId xmlns:p14="http://schemas.microsoft.com/office/powerpoint/2010/main" val="33482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there is a key role for all levels of government in mitigating environmental harms. The prioritization of local action is not to stay federal and state actors are off the hook. Everyone must contribute to a comprehensive, collaborative policy environment.</a:t>
            </a:r>
          </a:p>
        </p:txBody>
      </p:sp>
      <p:sp>
        <p:nvSpPr>
          <p:cNvPr id="4" name="Slide Number Placeholder 3"/>
          <p:cNvSpPr>
            <a:spLocks noGrp="1"/>
          </p:cNvSpPr>
          <p:nvPr>
            <p:ph type="sldNum" sz="quarter" idx="5"/>
          </p:nvPr>
        </p:nvSpPr>
        <p:spPr/>
        <p:txBody>
          <a:bodyPr/>
          <a:lstStyle/>
          <a:p>
            <a:fld id="{466B52BA-2853-F543-989F-2802FF6387DD}" type="slidenum">
              <a:rPr lang="en-US" smtClean="0"/>
              <a:t>19</a:t>
            </a:fld>
            <a:endParaRPr lang="en-US"/>
          </a:p>
        </p:txBody>
      </p:sp>
    </p:spTree>
    <p:extLst>
      <p:ext uri="{BB962C8B-B14F-4D97-AF65-F5344CB8AC3E}">
        <p14:creationId xmlns:p14="http://schemas.microsoft.com/office/powerpoint/2010/main" val="25699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I would like to start by acknowledging that we are gathering on the traditional, ancestral, and current homelands of the Three Fires Confederacy, the Ojibwa, Odawa, Potawatomi, and Wyandot nations.</a:t>
            </a:r>
          </a:p>
        </p:txBody>
      </p:sp>
      <p:sp>
        <p:nvSpPr>
          <p:cNvPr id="4" name="Slide Number Placeholder 3"/>
          <p:cNvSpPr>
            <a:spLocks noGrp="1"/>
          </p:cNvSpPr>
          <p:nvPr>
            <p:ph type="sldNum" sz="quarter" idx="5"/>
          </p:nvPr>
        </p:nvSpPr>
        <p:spPr/>
        <p:txBody>
          <a:bodyPr/>
          <a:lstStyle/>
          <a:p>
            <a:fld id="{466B52BA-2853-F543-989F-2802FF6387DD}" type="slidenum">
              <a:rPr lang="en-US" smtClean="0"/>
              <a:t>2</a:t>
            </a:fld>
            <a:endParaRPr lang="en-US"/>
          </a:p>
        </p:txBody>
      </p:sp>
    </p:spTree>
    <p:extLst>
      <p:ext uri="{BB962C8B-B14F-4D97-AF65-F5344CB8AC3E}">
        <p14:creationId xmlns:p14="http://schemas.microsoft.com/office/powerpoint/2010/main" val="1689438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local governments can utilize their powers to improve infrastructure, energy systems, zoning, and engage in communities.</a:t>
            </a:r>
          </a:p>
        </p:txBody>
      </p:sp>
      <p:sp>
        <p:nvSpPr>
          <p:cNvPr id="4" name="Slide Number Placeholder 3"/>
          <p:cNvSpPr>
            <a:spLocks noGrp="1"/>
          </p:cNvSpPr>
          <p:nvPr>
            <p:ph type="sldNum" sz="quarter" idx="5"/>
          </p:nvPr>
        </p:nvSpPr>
        <p:spPr/>
        <p:txBody>
          <a:bodyPr/>
          <a:lstStyle/>
          <a:p>
            <a:fld id="{466B52BA-2853-F543-989F-2802FF6387DD}" type="slidenum">
              <a:rPr lang="en-US" smtClean="0"/>
              <a:t>20</a:t>
            </a:fld>
            <a:endParaRPr lang="en-US"/>
          </a:p>
        </p:txBody>
      </p:sp>
    </p:spTree>
    <p:extLst>
      <p:ext uri="{BB962C8B-B14F-4D97-AF65-F5344CB8AC3E}">
        <p14:creationId xmlns:p14="http://schemas.microsoft.com/office/powerpoint/2010/main" val="3437998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Federal and state dollars are crucial in supporting the role of local actions, which is why state and federal initiatives should recognize that there is no “one-size-fits-all” approach to combatting environmental injustices. Instead, they should lean into the powers and abilities of local governments by supporting their work.</a:t>
            </a:r>
          </a:p>
        </p:txBody>
      </p:sp>
      <p:sp>
        <p:nvSpPr>
          <p:cNvPr id="4" name="Slide Number Placeholder 3"/>
          <p:cNvSpPr>
            <a:spLocks noGrp="1"/>
          </p:cNvSpPr>
          <p:nvPr>
            <p:ph type="sldNum" sz="quarter" idx="5"/>
          </p:nvPr>
        </p:nvSpPr>
        <p:spPr/>
        <p:txBody>
          <a:bodyPr/>
          <a:lstStyle/>
          <a:p>
            <a:fld id="{466B52BA-2853-F543-989F-2802FF6387DD}" type="slidenum">
              <a:rPr lang="en-US" smtClean="0"/>
              <a:t>21</a:t>
            </a:fld>
            <a:endParaRPr lang="en-US"/>
          </a:p>
        </p:txBody>
      </p:sp>
    </p:spTree>
    <p:extLst>
      <p:ext uri="{BB962C8B-B14F-4D97-AF65-F5344CB8AC3E}">
        <p14:creationId xmlns:p14="http://schemas.microsoft.com/office/powerpoint/2010/main" val="1640431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Leaving on a positive note, I would like to emphasize that in every community, there is a path towards justice. </a:t>
            </a:r>
          </a:p>
          <a:p>
            <a:endParaRPr lang="en-US" dirty="0"/>
          </a:p>
        </p:txBody>
      </p:sp>
      <p:sp>
        <p:nvSpPr>
          <p:cNvPr id="4" name="Slide Number Placeholder 3"/>
          <p:cNvSpPr>
            <a:spLocks noGrp="1"/>
          </p:cNvSpPr>
          <p:nvPr>
            <p:ph type="sldNum" sz="quarter" idx="5"/>
          </p:nvPr>
        </p:nvSpPr>
        <p:spPr/>
        <p:txBody>
          <a:bodyPr/>
          <a:lstStyle/>
          <a:p>
            <a:fld id="{466B52BA-2853-F543-989F-2802FF6387DD}" type="slidenum">
              <a:rPr lang="en-US" smtClean="0"/>
              <a:t>22</a:t>
            </a:fld>
            <a:endParaRPr lang="en-US"/>
          </a:p>
        </p:txBody>
      </p:sp>
    </p:spTree>
    <p:extLst>
      <p:ext uri="{BB962C8B-B14F-4D97-AF65-F5344CB8AC3E}">
        <p14:creationId xmlns:p14="http://schemas.microsoft.com/office/powerpoint/2010/main" val="2881416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a:t>
            </a:r>
          </a:p>
          <a:p>
            <a:endParaRPr lang="en-US" dirty="0"/>
          </a:p>
        </p:txBody>
      </p:sp>
      <p:sp>
        <p:nvSpPr>
          <p:cNvPr id="4" name="Slide Number Placeholder 3"/>
          <p:cNvSpPr>
            <a:spLocks noGrp="1"/>
          </p:cNvSpPr>
          <p:nvPr>
            <p:ph type="sldNum" sz="quarter" idx="5"/>
          </p:nvPr>
        </p:nvSpPr>
        <p:spPr/>
        <p:txBody>
          <a:bodyPr/>
          <a:lstStyle/>
          <a:p>
            <a:fld id="{466B52BA-2853-F543-989F-2802FF6387DD}" type="slidenum">
              <a:rPr lang="en-US" smtClean="0"/>
              <a:t>23</a:t>
            </a:fld>
            <a:endParaRPr lang="en-US"/>
          </a:p>
        </p:txBody>
      </p:sp>
    </p:spTree>
    <p:extLst>
      <p:ext uri="{BB962C8B-B14F-4D97-AF65-F5344CB8AC3E}">
        <p14:creationId xmlns:p14="http://schemas.microsoft.com/office/powerpoint/2010/main" val="2584462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feel free to contact me any time, it was a pleasure being able to speak to you all today.</a:t>
            </a:r>
          </a:p>
        </p:txBody>
      </p:sp>
      <p:sp>
        <p:nvSpPr>
          <p:cNvPr id="4" name="Slide Number Placeholder 3"/>
          <p:cNvSpPr>
            <a:spLocks noGrp="1"/>
          </p:cNvSpPr>
          <p:nvPr>
            <p:ph type="sldNum" sz="quarter" idx="5"/>
          </p:nvPr>
        </p:nvSpPr>
        <p:spPr/>
        <p:txBody>
          <a:bodyPr/>
          <a:lstStyle/>
          <a:p>
            <a:fld id="{466B52BA-2853-F543-989F-2802FF6387DD}" type="slidenum">
              <a:rPr lang="en-US" smtClean="0"/>
              <a:t>24</a:t>
            </a:fld>
            <a:endParaRPr lang="en-US"/>
          </a:p>
        </p:txBody>
      </p:sp>
    </p:spTree>
    <p:extLst>
      <p:ext uri="{BB962C8B-B14F-4D97-AF65-F5344CB8AC3E}">
        <p14:creationId xmlns:p14="http://schemas.microsoft.com/office/powerpoint/2010/main" val="538829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6B52BA-2853-F543-989F-2802FF6387DD}" type="slidenum">
              <a:rPr lang="en-US" smtClean="0"/>
              <a:t>25</a:t>
            </a:fld>
            <a:endParaRPr lang="en-US"/>
          </a:p>
        </p:txBody>
      </p:sp>
    </p:spTree>
    <p:extLst>
      <p:ext uri="{BB962C8B-B14F-4D97-AF65-F5344CB8AC3E}">
        <p14:creationId xmlns:p14="http://schemas.microsoft.com/office/powerpoint/2010/main" val="1500451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6B52BA-2853-F543-989F-2802FF6387DD}" type="slidenum">
              <a:rPr lang="en-US" smtClean="0"/>
              <a:t>26</a:t>
            </a:fld>
            <a:endParaRPr lang="en-US"/>
          </a:p>
        </p:txBody>
      </p:sp>
    </p:spTree>
    <p:extLst>
      <p:ext uri="{BB962C8B-B14F-4D97-AF65-F5344CB8AC3E}">
        <p14:creationId xmlns:p14="http://schemas.microsoft.com/office/powerpoint/2010/main" val="255847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centering the environmental injustices that impact countless communities across this state, the county, and our world.</a:t>
            </a:r>
          </a:p>
        </p:txBody>
      </p:sp>
      <p:sp>
        <p:nvSpPr>
          <p:cNvPr id="4" name="Slide Number Placeholder 3"/>
          <p:cNvSpPr>
            <a:spLocks noGrp="1"/>
          </p:cNvSpPr>
          <p:nvPr>
            <p:ph type="sldNum" sz="quarter" idx="5"/>
          </p:nvPr>
        </p:nvSpPr>
        <p:spPr/>
        <p:txBody>
          <a:bodyPr/>
          <a:lstStyle/>
          <a:p>
            <a:fld id="{466B52BA-2853-F543-989F-2802FF6387DD}" type="slidenum">
              <a:rPr lang="en-US" smtClean="0"/>
              <a:t>3</a:t>
            </a:fld>
            <a:endParaRPr lang="en-US"/>
          </a:p>
        </p:txBody>
      </p:sp>
    </p:spTree>
    <p:extLst>
      <p:ext uri="{BB962C8B-B14F-4D97-AF65-F5344CB8AC3E}">
        <p14:creationId xmlns:p14="http://schemas.microsoft.com/office/powerpoint/2010/main" val="163728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455F7C"/>
                </a:solidFill>
                <a:effectLst/>
                <a:latin typeface="Open Sans" panose="020F0502020204030204" pitchFamily="34" charset="0"/>
              </a:rPr>
              <a:t>Across the United States, Black, indigenous, and people of color are dipropionate exposed to all types of environmental burden, to pollution, heat intensity, and climate change. The implications of which are staggering, and lead to negative health, educational, employment, and life outcomes.</a:t>
            </a:r>
          </a:p>
          <a:p>
            <a:endParaRPr lang="en-US" b="0" i="0" u="none" strike="noStrike" dirty="0">
              <a:solidFill>
                <a:srgbClr val="455F7C"/>
              </a:solidFill>
              <a:effectLst/>
              <a:latin typeface="Open Sans" panose="020F0502020204030204" pitchFamily="34" charset="0"/>
            </a:endParaRPr>
          </a:p>
          <a:p>
            <a:r>
              <a:rPr lang="en-US" b="0" i="0" u="none" strike="noStrike" dirty="0">
                <a:solidFill>
                  <a:srgbClr val="455F7C"/>
                </a:solidFill>
                <a:effectLst/>
                <a:latin typeface="Open Sans" panose="020F0502020204030204" pitchFamily="34" charset="0"/>
              </a:rPr>
              <a:t>And what your seeing on the screen are recent headlines. There are countless intendents which go unreported.</a:t>
            </a:r>
            <a:endParaRPr lang="en-US" dirty="0"/>
          </a:p>
        </p:txBody>
      </p:sp>
      <p:sp>
        <p:nvSpPr>
          <p:cNvPr id="4" name="Slide Number Placeholder 3"/>
          <p:cNvSpPr>
            <a:spLocks noGrp="1"/>
          </p:cNvSpPr>
          <p:nvPr>
            <p:ph type="sldNum" sz="quarter" idx="5"/>
          </p:nvPr>
        </p:nvSpPr>
        <p:spPr/>
        <p:txBody>
          <a:bodyPr/>
          <a:lstStyle/>
          <a:p>
            <a:fld id="{466B52BA-2853-F543-989F-2802FF6387DD}" type="slidenum">
              <a:rPr lang="en-US" smtClean="0"/>
              <a:t>4</a:t>
            </a:fld>
            <a:endParaRPr lang="en-US"/>
          </a:p>
        </p:txBody>
      </p:sp>
    </p:spTree>
    <p:extLst>
      <p:ext uri="{BB962C8B-B14F-4D97-AF65-F5344CB8AC3E}">
        <p14:creationId xmlns:p14="http://schemas.microsoft.com/office/powerpoint/2010/main" val="207724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then, the questions becomes this: what role can local governments play in uprooting these injustices? Throughout this presentation, I hope to provide a framework for local and state actors to better interrogate this question in their own communities.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the premise that there is even a role of local governments in combatting environmental injustices is a relatively new one, especially considering the fact that these are some of the very institutions that have led to disproportionate, racialized burdens.</a:t>
            </a:r>
          </a:p>
          <a:p>
            <a:endParaRPr lang="en-US" dirty="0"/>
          </a:p>
        </p:txBody>
      </p:sp>
      <p:sp>
        <p:nvSpPr>
          <p:cNvPr id="4" name="Slide Number Placeholder 3"/>
          <p:cNvSpPr>
            <a:spLocks noGrp="1"/>
          </p:cNvSpPr>
          <p:nvPr>
            <p:ph type="sldNum" sz="quarter" idx="5"/>
          </p:nvPr>
        </p:nvSpPr>
        <p:spPr/>
        <p:txBody>
          <a:bodyPr/>
          <a:lstStyle/>
          <a:p>
            <a:fld id="{466B52BA-2853-F543-989F-2802FF6387DD}" type="slidenum">
              <a:rPr lang="en-US" smtClean="0"/>
              <a:t>5</a:t>
            </a:fld>
            <a:endParaRPr lang="en-US"/>
          </a:p>
        </p:txBody>
      </p:sp>
    </p:spTree>
    <p:extLst>
      <p:ext uri="{BB962C8B-B14F-4D97-AF65-F5344CB8AC3E}">
        <p14:creationId xmlns:p14="http://schemas.microsoft.com/office/powerpoint/2010/main" val="58106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bear with me as I explain how environmental policy in this county operates among some key actors: federal, state, and local governments. We refer to this system as environmental federalism, where each level of government carries a different set of roles and responsibilities. </a:t>
            </a:r>
          </a:p>
          <a:p>
            <a:endParaRPr lang="en-US" dirty="0"/>
          </a:p>
          <a:p>
            <a:r>
              <a:rPr lang="en-US" dirty="0"/>
              <a:t>For instance, the federal government may establish primary standards for regulated pollutants and dispense monies to state agencies to support regulatory enforcement and program rollout. The states then determine how to utilize these funds, typically with a minimum set of guidelines from the federal government. In most cases, states then devolve land-use decisions and other pieces of program implementation to local governments.</a:t>
            </a:r>
          </a:p>
          <a:p>
            <a:endParaRPr lang="en-US" dirty="0"/>
          </a:p>
          <a:p>
            <a:r>
              <a:rPr lang="en-US" dirty="0"/>
              <a:t>So, we can see that the division of responsibilities flows in both directions, in a top-down, and bottom-up fashion.</a:t>
            </a:r>
          </a:p>
        </p:txBody>
      </p:sp>
      <p:sp>
        <p:nvSpPr>
          <p:cNvPr id="4" name="Slide Number Placeholder 3"/>
          <p:cNvSpPr>
            <a:spLocks noGrp="1"/>
          </p:cNvSpPr>
          <p:nvPr>
            <p:ph type="sldNum" sz="quarter" idx="5"/>
          </p:nvPr>
        </p:nvSpPr>
        <p:spPr/>
        <p:txBody>
          <a:bodyPr/>
          <a:lstStyle/>
          <a:p>
            <a:fld id="{466B52BA-2853-F543-989F-2802FF6387DD}" type="slidenum">
              <a:rPr lang="en-US" smtClean="0"/>
              <a:t>6</a:t>
            </a:fld>
            <a:endParaRPr lang="en-US"/>
          </a:p>
        </p:txBody>
      </p:sp>
    </p:spTree>
    <p:extLst>
      <p:ext uri="{BB962C8B-B14F-4D97-AF65-F5344CB8AC3E}">
        <p14:creationId xmlns:p14="http://schemas.microsoft.com/office/powerpoint/2010/main" val="342351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important to recognize, as local governments have key tools at their disposal which can significantly impact environmental justice outcomes. For instance, they generally have land-use and zoning powers, allowing them to determine how land is allocated and what types of activities are permitted in different areas. Local governments can use their land-use and zoning powers to implement policies that prevent the siting of polluting industries near low-income neighborhoods or communities of color. They can establish buffer zones between industrial facilities and residential areas to reduce exposure to harmful emissions. Additionally, they can incentivize the development of green spaces, parks, and other recreational areas in underserved communities.</a:t>
            </a:r>
          </a:p>
          <a:p>
            <a:endParaRPr lang="en-US" dirty="0"/>
          </a:p>
          <a:p>
            <a:r>
              <a:rPr lang="en-US" dirty="0"/>
              <a:t>They will often have control over transit, either in a local or regional capacity, where they can focus on accessible access. Water and utility systems managed by municipalities should seek to address water disparities in access and affordability. </a:t>
            </a:r>
          </a:p>
          <a:p>
            <a:endParaRPr lang="en-US" dirty="0"/>
          </a:p>
          <a:p>
            <a:r>
              <a:rPr lang="en-US" dirty="0"/>
              <a:t>Additionally, local governments can implement waste reduction and recycling programs to minimize the amount of waste sent to landfills or incinerators. Finally, municipal utilities can pursue and incentivize energy efficiency and weatherization in older housing stock, which is disproportionality owned by people of color.</a:t>
            </a:r>
          </a:p>
        </p:txBody>
      </p:sp>
      <p:sp>
        <p:nvSpPr>
          <p:cNvPr id="4" name="Slide Number Placeholder 3"/>
          <p:cNvSpPr>
            <a:spLocks noGrp="1"/>
          </p:cNvSpPr>
          <p:nvPr>
            <p:ph type="sldNum" sz="quarter" idx="5"/>
          </p:nvPr>
        </p:nvSpPr>
        <p:spPr/>
        <p:txBody>
          <a:bodyPr/>
          <a:lstStyle/>
          <a:p>
            <a:fld id="{466B52BA-2853-F543-989F-2802FF6387DD}" type="slidenum">
              <a:rPr lang="en-US" smtClean="0"/>
              <a:t>7</a:t>
            </a:fld>
            <a:endParaRPr lang="en-US"/>
          </a:p>
        </p:txBody>
      </p:sp>
    </p:spTree>
    <p:extLst>
      <p:ext uri="{BB962C8B-B14F-4D97-AF65-F5344CB8AC3E}">
        <p14:creationId xmlns:p14="http://schemas.microsoft.com/office/powerpoint/2010/main" val="267549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Cities across the U.S. are already acknowledging their pivotal role. As of 2020, 69% of the largest cities in the country with a climate action plan have incorporated justice and equity concerns. This number has risen sharply since the early 2000s.</a:t>
            </a:r>
          </a:p>
        </p:txBody>
      </p:sp>
      <p:sp>
        <p:nvSpPr>
          <p:cNvPr id="4" name="Slide Number Placeholder 3"/>
          <p:cNvSpPr>
            <a:spLocks noGrp="1"/>
          </p:cNvSpPr>
          <p:nvPr>
            <p:ph type="sldNum" sz="quarter" idx="5"/>
          </p:nvPr>
        </p:nvSpPr>
        <p:spPr/>
        <p:txBody>
          <a:bodyPr/>
          <a:lstStyle/>
          <a:p>
            <a:fld id="{466B52BA-2853-F543-989F-2802FF6387DD}" type="slidenum">
              <a:rPr lang="en-US" smtClean="0"/>
              <a:t>8</a:t>
            </a:fld>
            <a:endParaRPr lang="en-US"/>
          </a:p>
        </p:txBody>
      </p:sp>
    </p:spTree>
    <p:extLst>
      <p:ext uri="{BB962C8B-B14F-4D97-AF65-F5344CB8AC3E}">
        <p14:creationId xmlns:p14="http://schemas.microsoft.com/office/powerpoint/2010/main" val="1658093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Michigan, local climate plans are beginning to incorporate themes of environmental justice. Several municipalities are highly aware of the connection between justice and climate action, and have even taken steps to analyze and introduce policies to distribute benefits and costs in an equitable manner.</a:t>
            </a:r>
          </a:p>
        </p:txBody>
      </p:sp>
      <p:sp>
        <p:nvSpPr>
          <p:cNvPr id="4" name="Slide Number Placeholder 3"/>
          <p:cNvSpPr>
            <a:spLocks noGrp="1"/>
          </p:cNvSpPr>
          <p:nvPr>
            <p:ph type="sldNum" sz="quarter" idx="5"/>
          </p:nvPr>
        </p:nvSpPr>
        <p:spPr/>
        <p:txBody>
          <a:bodyPr/>
          <a:lstStyle/>
          <a:p>
            <a:fld id="{466B52BA-2853-F543-989F-2802FF6387DD}" type="slidenum">
              <a:rPr lang="en-US" smtClean="0"/>
              <a:t>9</a:t>
            </a:fld>
            <a:endParaRPr lang="en-US"/>
          </a:p>
        </p:txBody>
      </p:sp>
    </p:spTree>
    <p:extLst>
      <p:ext uri="{BB962C8B-B14F-4D97-AF65-F5344CB8AC3E}">
        <p14:creationId xmlns:p14="http://schemas.microsoft.com/office/powerpoint/2010/main" val="405701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72BF9-1221-CBE2-C393-0962AFF60E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1F95F7-2748-28D1-56D5-CCC96AD989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BD2EF6-7ECE-E615-0E81-B56B713DB165}"/>
              </a:ext>
            </a:extLst>
          </p:cNvPr>
          <p:cNvSpPr>
            <a:spLocks noGrp="1"/>
          </p:cNvSpPr>
          <p:nvPr>
            <p:ph type="dt" sz="half" idx="10"/>
          </p:nvPr>
        </p:nvSpPr>
        <p:spPr/>
        <p:txBody>
          <a:bodyPr/>
          <a:lstStyle/>
          <a:p>
            <a:fld id="{1FC5C467-30ED-BB43-A7FA-C60EB23E980C}" type="datetimeFigureOut">
              <a:rPr lang="en-US" smtClean="0"/>
              <a:t>6/20/23</a:t>
            </a:fld>
            <a:endParaRPr lang="en-US"/>
          </a:p>
        </p:txBody>
      </p:sp>
      <p:sp>
        <p:nvSpPr>
          <p:cNvPr id="5" name="Footer Placeholder 4">
            <a:extLst>
              <a:ext uri="{FF2B5EF4-FFF2-40B4-BE49-F238E27FC236}">
                <a16:creationId xmlns:a16="http://schemas.microsoft.com/office/drawing/2014/main" id="{15DA2E83-7248-A2B9-3C7F-DFABB0389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F75E4-EB3A-ADCC-0B64-B937C0D8AE15}"/>
              </a:ext>
            </a:extLst>
          </p:cNvPr>
          <p:cNvSpPr>
            <a:spLocks noGrp="1"/>
          </p:cNvSpPr>
          <p:nvPr>
            <p:ph type="sldNum" sz="quarter" idx="12"/>
          </p:nvPr>
        </p:nvSpPr>
        <p:spPr/>
        <p:txBody>
          <a:bodyPr/>
          <a:lstStyle/>
          <a:p>
            <a:fld id="{B4973675-E5CD-0E4B-AD8D-2C9EA2A04AF3}" type="slidenum">
              <a:rPr lang="en-US" smtClean="0"/>
              <a:t>‹#›</a:t>
            </a:fld>
            <a:endParaRPr lang="en-US"/>
          </a:p>
        </p:txBody>
      </p:sp>
    </p:spTree>
    <p:extLst>
      <p:ext uri="{BB962C8B-B14F-4D97-AF65-F5344CB8AC3E}">
        <p14:creationId xmlns:p14="http://schemas.microsoft.com/office/powerpoint/2010/main" val="1014639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D966-E78C-6F49-3032-C8BDF984E3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ECDC97-5F39-194E-D816-9D9A690309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2E90C-AF0E-45AD-6FC6-7A500AC2BF1E}"/>
              </a:ext>
            </a:extLst>
          </p:cNvPr>
          <p:cNvSpPr>
            <a:spLocks noGrp="1"/>
          </p:cNvSpPr>
          <p:nvPr>
            <p:ph type="dt" sz="half" idx="10"/>
          </p:nvPr>
        </p:nvSpPr>
        <p:spPr/>
        <p:txBody>
          <a:bodyPr/>
          <a:lstStyle/>
          <a:p>
            <a:fld id="{1FC5C467-30ED-BB43-A7FA-C60EB23E980C}" type="datetimeFigureOut">
              <a:rPr lang="en-US" smtClean="0"/>
              <a:t>6/20/23</a:t>
            </a:fld>
            <a:endParaRPr lang="en-US"/>
          </a:p>
        </p:txBody>
      </p:sp>
      <p:sp>
        <p:nvSpPr>
          <p:cNvPr id="5" name="Footer Placeholder 4">
            <a:extLst>
              <a:ext uri="{FF2B5EF4-FFF2-40B4-BE49-F238E27FC236}">
                <a16:creationId xmlns:a16="http://schemas.microsoft.com/office/drawing/2014/main" id="{DE825D05-310E-40E9-8AA5-B53868D1D6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2D77A-2517-0B7A-59C3-F1440820B2E6}"/>
              </a:ext>
            </a:extLst>
          </p:cNvPr>
          <p:cNvSpPr>
            <a:spLocks noGrp="1"/>
          </p:cNvSpPr>
          <p:nvPr>
            <p:ph type="sldNum" sz="quarter" idx="12"/>
          </p:nvPr>
        </p:nvSpPr>
        <p:spPr/>
        <p:txBody>
          <a:bodyPr/>
          <a:lstStyle/>
          <a:p>
            <a:fld id="{B4973675-E5CD-0E4B-AD8D-2C9EA2A04AF3}" type="slidenum">
              <a:rPr lang="en-US" smtClean="0"/>
              <a:t>‹#›</a:t>
            </a:fld>
            <a:endParaRPr lang="en-US"/>
          </a:p>
        </p:txBody>
      </p:sp>
    </p:spTree>
    <p:extLst>
      <p:ext uri="{BB962C8B-B14F-4D97-AF65-F5344CB8AC3E}">
        <p14:creationId xmlns:p14="http://schemas.microsoft.com/office/powerpoint/2010/main" val="217010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555C2-450F-3651-EC6D-94DB301A50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D0EE9-49D3-F732-7AE9-ABC39099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AC1FC-EBEE-75BE-689F-6908EEAA9980}"/>
              </a:ext>
            </a:extLst>
          </p:cNvPr>
          <p:cNvSpPr>
            <a:spLocks noGrp="1"/>
          </p:cNvSpPr>
          <p:nvPr>
            <p:ph type="dt" sz="half" idx="10"/>
          </p:nvPr>
        </p:nvSpPr>
        <p:spPr/>
        <p:txBody>
          <a:bodyPr/>
          <a:lstStyle/>
          <a:p>
            <a:fld id="{1FC5C467-30ED-BB43-A7FA-C60EB23E980C}" type="datetimeFigureOut">
              <a:rPr lang="en-US" smtClean="0"/>
              <a:t>6/20/23</a:t>
            </a:fld>
            <a:endParaRPr lang="en-US"/>
          </a:p>
        </p:txBody>
      </p:sp>
      <p:sp>
        <p:nvSpPr>
          <p:cNvPr id="5" name="Footer Placeholder 4">
            <a:extLst>
              <a:ext uri="{FF2B5EF4-FFF2-40B4-BE49-F238E27FC236}">
                <a16:creationId xmlns:a16="http://schemas.microsoft.com/office/drawing/2014/main" id="{8DF82A11-EE3E-993D-C6C1-1857D3200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DE0C5-91E0-CF4F-F0EE-88DB84D6C879}"/>
              </a:ext>
            </a:extLst>
          </p:cNvPr>
          <p:cNvSpPr>
            <a:spLocks noGrp="1"/>
          </p:cNvSpPr>
          <p:nvPr>
            <p:ph type="sldNum" sz="quarter" idx="12"/>
          </p:nvPr>
        </p:nvSpPr>
        <p:spPr/>
        <p:txBody>
          <a:bodyPr/>
          <a:lstStyle/>
          <a:p>
            <a:fld id="{B4973675-E5CD-0E4B-AD8D-2C9EA2A04AF3}" type="slidenum">
              <a:rPr lang="en-US" smtClean="0"/>
              <a:t>‹#›</a:t>
            </a:fld>
            <a:endParaRPr lang="en-US"/>
          </a:p>
        </p:txBody>
      </p:sp>
    </p:spTree>
    <p:extLst>
      <p:ext uri="{BB962C8B-B14F-4D97-AF65-F5344CB8AC3E}">
        <p14:creationId xmlns:p14="http://schemas.microsoft.com/office/powerpoint/2010/main" val="810287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8778-513C-7265-C9CA-56D165502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70F6B1-1934-9CB9-5E40-DFE2E7BD4C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60D07E-BE0C-5747-2E36-0FA6D8827E60}"/>
              </a:ext>
            </a:extLst>
          </p:cNvPr>
          <p:cNvSpPr>
            <a:spLocks noGrp="1"/>
          </p:cNvSpPr>
          <p:nvPr>
            <p:ph type="dt" sz="half" idx="10"/>
          </p:nvPr>
        </p:nvSpPr>
        <p:spPr/>
        <p:txBody>
          <a:bodyPr/>
          <a:lstStyle/>
          <a:p>
            <a:fld id="{1FC5C467-30ED-BB43-A7FA-C60EB23E980C}" type="datetimeFigureOut">
              <a:rPr lang="en-US" smtClean="0"/>
              <a:t>6/20/23</a:t>
            </a:fld>
            <a:endParaRPr lang="en-US"/>
          </a:p>
        </p:txBody>
      </p:sp>
      <p:sp>
        <p:nvSpPr>
          <p:cNvPr id="5" name="Footer Placeholder 4">
            <a:extLst>
              <a:ext uri="{FF2B5EF4-FFF2-40B4-BE49-F238E27FC236}">
                <a16:creationId xmlns:a16="http://schemas.microsoft.com/office/drawing/2014/main" id="{38340FFA-806A-18A9-110C-A32A8F27C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CE3C1-5494-C9D2-4F29-CD38640197DD}"/>
              </a:ext>
            </a:extLst>
          </p:cNvPr>
          <p:cNvSpPr>
            <a:spLocks noGrp="1"/>
          </p:cNvSpPr>
          <p:nvPr>
            <p:ph type="sldNum" sz="quarter" idx="12"/>
          </p:nvPr>
        </p:nvSpPr>
        <p:spPr/>
        <p:txBody>
          <a:bodyPr/>
          <a:lstStyle/>
          <a:p>
            <a:fld id="{B4973675-E5CD-0E4B-AD8D-2C9EA2A04AF3}" type="slidenum">
              <a:rPr lang="en-US" smtClean="0"/>
              <a:t>‹#›</a:t>
            </a:fld>
            <a:endParaRPr lang="en-US"/>
          </a:p>
        </p:txBody>
      </p:sp>
    </p:spTree>
    <p:extLst>
      <p:ext uri="{BB962C8B-B14F-4D97-AF65-F5344CB8AC3E}">
        <p14:creationId xmlns:p14="http://schemas.microsoft.com/office/powerpoint/2010/main" val="2023034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634F6-184E-1E20-260E-1981CC907F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3BDF8D-D4CF-6F46-8424-48666F9F51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61B784-5D6B-4387-E250-314A0A70A74F}"/>
              </a:ext>
            </a:extLst>
          </p:cNvPr>
          <p:cNvSpPr>
            <a:spLocks noGrp="1"/>
          </p:cNvSpPr>
          <p:nvPr>
            <p:ph type="dt" sz="half" idx="10"/>
          </p:nvPr>
        </p:nvSpPr>
        <p:spPr/>
        <p:txBody>
          <a:bodyPr/>
          <a:lstStyle/>
          <a:p>
            <a:fld id="{1FC5C467-30ED-BB43-A7FA-C60EB23E980C}" type="datetimeFigureOut">
              <a:rPr lang="en-US" smtClean="0"/>
              <a:t>6/20/23</a:t>
            </a:fld>
            <a:endParaRPr lang="en-US"/>
          </a:p>
        </p:txBody>
      </p:sp>
      <p:sp>
        <p:nvSpPr>
          <p:cNvPr id="5" name="Footer Placeholder 4">
            <a:extLst>
              <a:ext uri="{FF2B5EF4-FFF2-40B4-BE49-F238E27FC236}">
                <a16:creationId xmlns:a16="http://schemas.microsoft.com/office/drawing/2014/main" id="{D044C437-702B-DD96-60E2-BAFBB8824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5587C-DC0B-DA13-1141-0E8B6CD0A7C9}"/>
              </a:ext>
            </a:extLst>
          </p:cNvPr>
          <p:cNvSpPr>
            <a:spLocks noGrp="1"/>
          </p:cNvSpPr>
          <p:nvPr>
            <p:ph type="sldNum" sz="quarter" idx="12"/>
          </p:nvPr>
        </p:nvSpPr>
        <p:spPr/>
        <p:txBody>
          <a:bodyPr/>
          <a:lstStyle/>
          <a:p>
            <a:fld id="{B4973675-E5CD-0E4B-AD8D-2C9EA2A04AF3}" type="slidenum">
              <a:rPr lang="en-US" smtClean="0"/>
              <a:t>‹#›</a:t>
            </a:fld>
            <a:endParaRPr lang="en-US"/>
          </a:p>
        </p:txBody>
      </p:sp>
    </p:spTree>
    <p:extLst>
      <p:ext uri="{BB962C8B-B14F-4D97-AF65-F5344CB8AC3E}">
        <p14:creationId xmlns:p14="http://schemas.microsoft.com/office/powerpoint/2010/main" val="419596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C5E1D-7FC5-11CC-A853-81261A7420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617F8-B198-4503-FE05-A1BE1BB03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0E32A-CA21-BEA4-05BD-05179FEE43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8B4DE7-9CE6-2898-9647-6EC5A38AAC11}"/>
              </a:ext>
            </a:extLst>
          </p:cNvPr>
          <p:cNvSpPr>
            <a:spLocks noGrp="1"/>
          </p:cNvSpPr>
          <p:nvPr>
            <p:ph type="dt" sz="half" idx="10"/>
          </p:nvPr>
        </p:nvSpPr>
        <p:spPr/>
        <p:txBody>
          <a:bodyPr/>
          <a:lstStyle/>
          <a:p>
            <a:fld id="{1FC5C467-30ED-BB43-A7FA-C60EB23E980C}" type="datetimeFigureOut">
              <a:rPr lang="en-US" smtClean="0"/>
              <a:t>6/20/23</a:t>
            </a:fld>
            <a:endParaRPr lang="en-US"/>
          </a:p>
        </p:txBody>
      </p:sp>
      <p:sp>
        <p:nvSpPr>
          <p:cNvPr id="6" name="Footer Placeholder 5">
            <a:extLst>
              <a:ext uri="{FF2B5EF4-FFF2-40B4-BE49-F238E27FC236}">
                <a16:creationId xmlns:a16="http://schemas.microsoft.com/office/drawing/2014/main" id="{9B51658C-FA1A-C768-AE32-A1B7EF7D4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E08520-BF2D-499C-C586-47A74136C179}"/>
              </a:ext>
            </a:extLst>
          </p:cNvPr>
          <p:cNvSpPr>
            <a:spLocks noGrp="1"/>
          </p:cNvSpPr>
          <p:nvPr>
            <p:ph type="sldNum" sz="quarter" idx="12"/>
          </p:nvPr>
        </p:nvSpPr>
        <p:spPr/>
        <p:txBody>
          <a:bodyPr/>
          <a:lstStyle/>
          <a:p>
            <a:fld id="{B4973675-E5CD-0E4B-AD8D-2C9EA2A04AF3}" type="slidenum">
              <a:rPr lang="en-US" smtClean="0"/>
              <a:t>‹#›</a:t>
            </a:fld>
            <a:endParaRPr lang="en-US"/>
          </a:p>
        </p:txBody>
      </p:sp>
    </p:spTree>
    <p:extLst>
      <p:ext uri="{BB962C8B-B14F-4D97-AF65-F5344CB8AC3E}">
        <p14:creationId xmlns:p14="http://schemas.microsoft.com/office/powerpoint/2010/main" val="399677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80E4-0255-99EA-BB58-01D313DD36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A9337F-13CD-86B0-2622-B99C91EEA8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65A507-6678-206B-1EC2-816DD5AFB9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1BE201-66DF-14A5-4677-88B62D91B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C1A104-4D06-D721-7321-0AA96CE1E6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6FC24A-B486-C6CB-EE93-EF6EC9359CDB}"/>
              </a:ext>
            </a:extLst>
          </p:cNvPr>
          <p:cNvSpPr>
            <a:spLocks noGrp="1"/>
          </p:cNvSpPr>
          <p:nvPr>
            <p:ph type="dt" sz="half" idx="10"/>
          </p:nvPr>
        </p:nvSpPr>
        <p:spPr/>
        <p:txBody>
          <a:bodyPr/>
          <a:lstStyle/>
          <a:p>
            <a:fld id="{1FC5C467-30ED-BB43-A7FA-C60EB23E980C}" type="datetimeFigureOut">
              <a:rPr lang="en-US" smtClean="0"/>
              <a:t>6/20/23</a:t>
            </a:fld>
            <a:endParaRPr lang="en-US"/>
          </a:p>
        </p:txBody>
      </p:sp>
      <p:sp>
        <p:nvSpPr>
          <p:cNvPr id="8" name="Footer Placeholder 7">
            <a:extLst>
              <a:ext uri="{FF2B5EF4-FFF2-40B4-BE49-F238E27FC236}">
                <a16:creationId xmlns:a16="http://schemas.microsoft.com/office/drawing/2014/main" id="{7CBE9AA1-16F9-C51C-6E8A-A66AC1D8E8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B2F11-2130-61E7-1F9F-5564CDD3DB76}"/>
              </a:ext>
            </a:extLst>
          </p:cNvPr>
          <p:cNvSpPr>
            <a:spLocks noGrp="1"/>
          </p:cNvSpPr>
          <p:nvPr>
            <p:ph type="sldNum" sz="quarter" idx="12"/>
          </p:nvPr>
        </p:nvSpPr>
        <p:spPr/>
        <p:txBody>
          <a:bodyPr/>
          <a:lstStyle/>
          <a:p>
            <a:fld id="{B4973675-E5CD-0E4B-AD8D-2C9EA2A04AF3}" type="slidenum">
              <a:rPr lang="en-US" smtClean="0"/>
              <a:t>‹#›</a:t>
            </a:fld>
            <a:endParaRPr lang="en-US"/>
          </a:p>
        </p:txBody>
      </p:sp>
    </p:spTree>
    <p:extLst>
      <p:ext uri="{BB962C8B-B14F-4D97-AF65-F5344CB8AC3E}">
        <p14:creationId xmlns:p14="http://schemas.microsoft.com/office/powerpoint/2010/main" val="416528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1913-8E84-34C9-C050-A4F2079643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C31465-BE4A-92D5-3545-8776B94BF0FE}"/>
              </a:ext>
            </a:extLst>
          </p:cNvPr>
          <p:cNvSpPr>
            <a:spLocks noGrp="1"/>
          </p:cNvSpPr>
          <p:nvPr>
            <p:ph type="dt" sz="half" idx="10"/>
          </p:nvPr>
        </p:nvSpPr>
        <p:spPr/>
        <p:txBody>
          <a:bodyPr/>
          <a:lstStyle/>
          <a:p>
            <a:fld id="{1FC5C467-30ED-BB43-A7FA-C60EB23E980C}" type="datetimeFigureOut">
              <a:rPr lang="en-US" smtClean="0"/>
              <a:t>6/20/23</a:t>
            </a:fld>
            <a:endParaRPr lang="en-US"/>
          </a:p>
        </p:txBody>
      </p:sp>
      <p:sp>
        <p:nvSpPr>
          <p:cNvPr id="4" name="Footer Placeholder 3">
            <a:extLst>
              <a:ext uri="{FF2B5EF4-FFF2-40B4-BE49-F238E27FC236}">
                <a16:creationId xmlns:a16="http://schemas.microsoft.com/office/drawing/2014/main" id="{3BD9AA52-027B-8867-B446-BF5601D899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2AAAD4-08B8-204E-6075-B274BF0AF109}"/>
              </a:ext>
            </a:extLst>
          </p:cNvPr>
          <p:cNvSpPr>
            <a:spLocks noGrp="1"/>
          </p:cNvSpPr>
          <p:nvPr>
            <p:ph type="sldNum" sz="quarter" idx="12"/>
          </p:nvPr>
        </p:nvSpPr>
        <p:spPr/>
        <p:txBody>
          <a:bodyPr/>
          <a:lstStyle/>
          <a:p>
            <a:fld id="{B4973675-E5CD-0E4B-AD8D-2C9EA2A04AF3}" type="slidenum">
              <a:rPr lang="en-US" smtClean="0"/>
              <a:t>‹#›</a:t>
            </a:fld>
            <a:endParaRPr lang="en-US"/>
          </a:p>
        </p:txBody>
      </p:sp>
    </p:spTree>
    <p:extLst>
      <p:ext uri="{BB962C8B-B14F-4D97-AF65-F5344CB8AC3E}">
        <p14:creationId xmlns:p14="http://schemas.microsoft.com/office/powerpoint/2010/main" val="48165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CC9B48-8032-1809-3F17-F23521D69E13}"/>
              </a:ext>
            </a:extLst>
          </p:cNvPr>
          <p:cNvSpPr>
            <a:spLocks noGrp="1"/>
          </p:cNvSpPr>
          <p:nvPr>
            <p:ph type="dt" sz="half" idx="10"/>
          </p:nvPr>
        </p:nvSpPr>
        <p:spPr/>
        <p:txBody>
          <a:bodyPr/>
          <a:lstStyle/>
          <a:p>
            <a:fld id="{1FC5C467-30ED-BB43-A7FA-C60EB23E980C}" type="datetimeFigureOut">
              <a:rPr lang="en-US" smtClean="0"/>
              <a:t>6/20/23</a:t>
            </a:fld>
            <a:endParaRPr lang="en-US"/>
          </a:p>
        </p:txBody>
      </p:sp>
      <p:sp>
        <p:nvSpPr>
          <p:cNvPr id="3" name="Footer Placeholder 2">
            <a:extLst>
              <a:ext uri="{FF2B5EF4-FFF2-40B4-BE49-F238E27FC236}">
                <a16:creationId xmlns:a16="http://schemas.microsoft.com/office/drawing/2014/main" id="{3706E0F1-9EB3-0161-A14C-BAA51DDE14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69C8D5-A267-ED19-34CD-16CC4A6826F7}"/>
              </a:ext>
            </a:extLst>
          </p:cNvPr>
          <p:cNvSpPr>
            <a:spLocks noGrp="1"/>
          </p:cNvSpPr>
          <p:nvPr>
            <p:ph type="sldNum" sz="quarter" idx="12"/>
          </p:nvPr>
        </p:nvSpPr>
        <p:spPr/>
        <p:txBody>
          <a:bodyPr/>
          <a:lstStyle/>
          <a:p>
            <a:fld id="{B4973675-E5CD-0E4B-AD8D-2C9EA2A04AF3}" type="slidenum">
              <a:rPr lang="en-US" smtClean="0"/>
              <a:t>‹#›</a:t>
            </a:fld>
            <a:endParaRPr lang="en-US"/>
          </a:p>
        </p:txBody>
      </p:sp>
    </p:spTree>
    <p:extLst>
      <p:ext uri="{BB962C8B-B14F-4D97-AF65-F5344CB8AC3E}">
        <p14:creationId xmlns:p14="http://schemas.microsoft.com/office/powerpoint/2010/main" val="4198482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A3B1-00A0-A948-A9D8-E0E6B69115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6B9F4F-17FA-6AD6-95DB-229B82E53E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C7DCC5-D89B-C127-E8BE-5B15560C6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6C030-E8FF-3937-0B46-54B9558D99B9}"/>
              </a:ext>
            </a:extLst>
          </p:cNvPr>
          <p:cNvSpPr>
            <a:spLocks noGrp="1"/>
          </p:cNvSpPr>
          <p:nvPr>
            <p:ph type="dt" sz="half" idx="10"/>
          </p:nvPr>
        </p:nvSpPr>
        <p:spPr/>
        <p:txBody>
          <a:bodyPr/>
          <a:lstStyle/>
          <a:p>
            <a:fld id="{1FC5C467-30ED-BB43-A7FA-C60EB23E980C}" type="datetimeFigureOut">
              <a:rPr lang="en-US" smtClean="0"/>
              <a:t>6/20/23</a:t>
            </a:fld>
            <a:endParaRPr lang="en-US"/>
          </a:p>
        </p:txBody>
      </p:sp>
      <p:sp>
        <p:nvSpPr>
          <p:cNvPr id="6" name="Footer Placeholder 5">
            <a:extLst>
              <a:ext uri="{FF2B5EF4-FFF2-40B4-BE49-F238E27FC236}">
                <a16:creationId xmlns:a16="http://schemas.microsoft.com/office/drawing/2014/main" id="{7A1D3DFF-D268-058E-A618-D779E1AA7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4A926-53DC-02B7-A0A1-8060999595D2}"/>
              </a:ext>
            </a:extLst>
          </p:cNvPr>
          <p:cNvSpPr>
            <a:spLocks noGrp="1"/>
          </p:cNvSpPr>
          <p:nvPr>
            <p:ph type="sldNum" sz="quarter" idx="12"/>
          </p:nvPr>
        </p:nvSpPr>
        <p:spPr/>
        <p:txBody>
          <a:bodyPr/>
          <a:lstStyle/>
          <a:p>
            <a:fld id="{B4973675-E5CD-0E4B-AD8D-2C9EA2A04AF3}" type="slidenum">
              <a:rPr lang="en-US" smtClean="0"/>
              <a:t>‹#›</a:t>
            </a:fld>
            <a:endParaRPr lang="en-US"/>
          </a:p>
        </p:txBody>
      </p:sp>
    </p:spTree>
    <p:extLst>
      <p:ext uri="{BB962C8B-B14F-4D97-AF65-F5344CB8AC3E}">
        <p14:creationId xmlns:p14="http://schemas.microsoft.com/office/powerpoint/2010/main" val="299752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0B9E-F9BE-DD05-660F-830955355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3B8B84-F00A-AAAD-7FE0-B2CFBCC17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7EE300-B719-5045-BF92-5816878B34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2D80D1-4D64-057A-F3FC-96E3C3389502}"/>
              </a:ext>
            </a:extLst>
          </p:cNvPr>
          <p:cNvSpPr>
            <a:spLocks noGrp="1"/>
          </p:cNvSpPr>
          <p:nvPr>
            <p:ph type="dt" sz="half" idx="10"/>
          </p:nvPr>
        </p:nvSpPr>
        <p:spPr/>
        <p:txBody>
          <a:bodyPr/>
          <a:lstStyle/>
          <a:p>
            <a:fld id="{1FC5C467-30ED-BB43-A7FA-C60EB23E980C}" type="datetimeFigureOut">
              <a:rPr lang="en-US" smtClean="0"/>
              <a:t>6/20/23</a:t>
            </a:fld>
            <a:endParaRPr lang="en-US"/>
          </a:p>
        </p:txBody>
      </p:sp>
      <p:sp>
        <p:nvSpPr>
          <p:cNvPr id="6" name="Footer Placeholder 5">
            <a:extLst>
              <a:ext uri="{FF2B5EF4-FFF2-40B4-BE49-F238E27FC236}">
                <a16:creationId xmlns:a16="http://schemas.microsoft.com/office/drawing/2014/main" id="{AA22C193-DCF0-181F-434A-DE21A3AF1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D2275E-F794-1F8B-67B2-2BCB514E168F}"/>
              </a:ext>
            </a:extLst>
          </p:cNvPr>
          <p:cNvSpPr>
            <a:spLocks noGrp="1"/>
          </p:cNvSpPr>
          <p:nvPr>
            <p:ph type="sldNum" sz="quarter" idx="12"/>
          </p:nvPr>
        </p:nvSpPr>
        <p:spPr/>
        <p:txBody>
          <a:bodyPr/>
          <a:lstStyle/>
          <a:p>
            <a:fld id="{B4973675-E5CD-0E4B-AD8D-2C9EA2A04AF3}" type="slidenum">
              <a:rPr lang="en-US" smtClean="0"/>
              <a:t>‹#›</a:t>
            </a:fld>
            <a:endParaRPr lang="en-US"/>
          </a:p>
        </p:txBody>
      </p:sp>
    </p:spTree>
    <p:extLst>
      <p:ext uri="{BB962C8B-B14F-4D97-AF65-F5344CB8AC3E}">
        <p14:creationId xmlns:p14="http://schemas.microsoft.com/office/powerpoint/2010/main" val="3901214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65C0E-FABD-F270-8704-FF59EDB998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5B48E3-642F-7B14-6CCA-3016DF7C1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4B6DD-3311-8E73-837F-8CA949F31C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5C467-30ED-BB43-A7FA-C60EB23E980C}" type="datetimeFigureOut">
              <a:rPr lang="en-US" smtClean="0"/>
              <a:t>6/20/23</a:t>
            </a:fld>
            <a:endParaRPr lang="en-US"/>
          </a:p>
        </p:txBody>
      </p:sp>
      <p:sp>
        <p:nvSpPr>
          <p:cNvPr id="5" name="Footer Placeholder 4">
            <a:extLst>
              <a:ext uri="{FF2B5EF4-FFF2-40B4-BE49-F238E27FC236}">
                <a16:creationId xmlns:a16="http://schemas.microsoft.com/office/drawing/2014/main" id="{C7346968-5CFA-A31E-0DD3-5337A5C570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B8D4E2-5F66-DFB3-12D9-9936F10C8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73675-E5CD-0E4B-AD8D-2C9EA2A04AF3}" type="slidenum">
              <a:rPr lang="en-US" smtClean="0"/>
              <a:t>‹#›</a:t>
            </a:fld>
            <a:endParaRPr lang="en-US"/>
          </a:p>
        </p:txBody>
      </p:sp>
    </p:spTree>
    <p:extLst>
      <p:ext uri="{BB962C8B-B14F-4D97-AF65-F5344CB8AC3E}">
        <p14:creationId xmlns:p14="http://schemas.microsoft.com/office/powerpoint/2010/main" val="146386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6.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8" Type="http://schemas.openxmlformats.org/officeDocument/2006/relationships/hyperlink" Target="https://www.hsph.harvard.edu/news/press-releases/communities-of-color-disproportionately-exposed-to-pfas-pollution-in-drinking-water/" TargetMode="External"/><Relationship Id="rId3" Type="http://schemas.openxmlformats.org/officeDocument/2006/relationships/image" Target="../media/image4.png"/><Relationship Id="rId7" Type="http://schemas.openxmlformats.org/officeDocument/2006/relationships/hyperlink" Target="https://www.motherjones.com/environment/2023/06/wildfire-smoke-black-communities-asthma-pollution-risk/"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doi.org/10.1038/s41467-022-33392-9" TargetMode="External"/><Relationship Id="rId5" Type="http://schemas.openxmlformats.org/officeDocument/2006/relationships/hyperlink" Target="https://www.cnn.com/2023/04/19/health/state-of-the-air-2023/index.html" TargetMode="External"/><Relationship Id="rId10" Type="http://schemas.openxmlformats.org/officeDocument/2006/relationships/hyperlink" Target="https://earthjustice.org/brief/2023/as-carbon-capture-facilities-boom-overburdened-communities-may-deal-with-the-waste-they-create" TargetMode="External"/><Relationship Id="rId4" Type="http://schemas.openxmlformats.org/officeDocument/2006/relationships/image" Target="../media/image5.png"/><Relationship Id="rId9" Type="http://schemas.openxmlformats.org/officeDocument/2006/relationships/hyperlink" Target="https://www.latimes.com/environment/newsletter/2023-03-09/white-drivers-are-polluting-the-air-breathed-by-l-a-s-people-of-color-boiling-point"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tennessean.com/story/money/2018/01/15/phil-bredesen-silicon-ranch-solar-shell-investment-up-217-m/1033391001/" TargetMode="External"/><Relationship Id="rId3" Type="http://schemas.openxmlformats.org/officeDocument/2006/relationships/image" Target="../media/image4.png"/><Relationship Id="rId7" Type="http://schemas.openxmlformats.org/officeDocument/2006/relationships/hyperlink" Target="https://commons.wikimedia.org/wiki/File:Colorado_Springs_City_Hall_by_David_Shankbone.jpg#mw-jump-to-license"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ncelenviro.org/resources/environmental-justice-one-pager/" TargetMode="External"/><Relationship Id="rId5" Type="http://schemas.openxmlformats.org/officeDocument/2006/relationships/hyperlink" Target="https://secure.everyaction.com/JqRTTnh5y0m6xsAGtGrjDA2" TargetMode="External"/><Relationship Id="rId10" Type="http://schemas.openxmlformats.org/officeDocument/2006/relationships/hyperlink" Target="https://unsplash.com/" TargetMode="External"/><Relationship Id="rId4" Type="http://schemas.openxmlformats.org/officeDocument/2006/relationships/image" Target="../media/image5.png"/><Relationship Id="rId9" Type="http://schemas.openxmlformats.org/officeDocument/2006/relationships/hyperlink" Target="https://detroitmi.gov/departments/general-services-department/office-sustainability/detroit-climate-strateg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6.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4.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upport Environmental Justice and Health in Michigan's Energy Future">
            <a:extLst>
              <a:ext uri="{FF2B5EF4-FFF2-40B4-BE49-F238E27FC236}">
                <a16:creationId xmlns:a16="http://schemas.microsoft.com/office/drawing/2014/main" id="{4D4A2150-E397-DC65-FA0F-9185B14802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78" t="27778" r="-16"/>
          <a:stretch/>
        </p:blipFill>
        <p:spPr bwMode="auto">
          <a:xfrm>
            <a:off x="0" y="6922"/>
            <a:ext cx="12191997" cy="68510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F59B52A-F8C2-50BC-0245-D0424622B932}"/>
              </a:ext>
            </a:extLst>
          </p:cNvPr>
          <p:cNvSpPr/>
          <p:nvPr/>
        </p:nvSpPr>
        <p:spPr>
          <a:xfrm>
            <a:off x="0" y="1"/>
            <a:ext cx="12192000" cy="6881190"/>
          </a:xfrm>
          <a:prstGeom prst="rect">
            <a:avLst/>
          </a:prstGeom>
          <a:solidFill>
            <a:srgbClr val="3B524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p>
        </p:txBody>
      </p:sp>
      <p:sp>
        <p:nvSpPr>
          <p:cNvPr id="8" name="Rectangle 7">
            <a:extLst>
              <a:ext uri="{FF2B5EF4-FFF2-40B4-BE49-F238E27FC236}">
                <a16:creationId xmlns:a16="http://schemas.microsoft.com/office/drawing/2014/main" id="{6E5490B4-E429-1865-FFC8-2CB92771C264}"/>
              </a:ext>
            </a:extLst>
          </p:cNvPr>
          <p:cNvSpPr/>
          <p:nvPr/>
        </p:nvSpPr>
        <p:spPr>
          <a:xfrm>
            <a:off x="0" y="3993776"/>
            <a:ext cx="12192000" cy="2887415"/>
          </a:xfrm>
          <a:prstGeom prst="rect">
            <a:avLst/>
          </a:prstGeom>
          <a:solidFill>
            <a:srgbClr val="51987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p>
        </p:txBody>
      </p:sp>
      <p:sp>
        <p:nvSpPr>
          <p:cNvPr id="2" name="Title 1">
            <a:extLst>
              <a:ext uri="{FF2B5EF4-FFF2-40B4-BE49-F238E27FC236}">
                <a16:creationId xmlns:a16="http://schemas.microsoft.com/office/drawing/2014/main" id="{93D9394C-6579-FFE9-7B38-188B33FCEE53}"/>
              </a:ext>
            </a:extLst>
          </p:cNvPr>
          <p:cNvSpPr>
            <a:spLocks noGrp="1"/>
          </p:cNvSpPr>
          <p:nvPr>
            <p:ph type="ctrTitle"/>
          </p:nvPr>
        </p:nvSpPr>
        <p:spPr>
          <a:xfrm>
            <a:off x="184158" y="4221667"/>
            <a:ext cx="11823679" cy="2431632"/>
          </a:xfrm>
        </p:spPr>
        <p:txBody>
          <a:bodyPr>
            <a:noAutofit/>
          </a:bodyPr>
          <a:lstStyle/>
          <a:p>
            <a:pPr algn="l"/>
            <a:r>
              <a:rPr lang="en-US" sz="4400" b="1" kern="1400" spc="-50" dirty="0">
                <a:solidFill>
                  <a:schemeClr val="bg1"/>
                </a:solidFill>
                <a:effectLst/>
                <a:latin typeface="Gotham Bold" pitchFamily="2" charset="0"/>
                <a:ea typeface="Times New Roman" panose="02020603050405020304" pitchFamily="18" charset="0"/>
                <a:cs typeface="Gotham Bold" pitchFamily="2" charset="0"/>
              </a:rPr>
              <a:t>Advancing Environmental Justice in Local Government: A Path Towards Justice and Effective Policymaking</a:t>
            </a:r>
            <a:br>
              <a:rPr lang="en-US" sz="1500" kern="1400" spc="-50" dirty="0">
                <a:solidFill>
                  <a:schemeClr val="bg1"/>
                </a:solidFill>
                <a:effectLst/>
                <a:latin typeface="Gotham Book" pitchFamily="2" charset="0"/>
                <a:ea typeface="Times New Roman" panose="02020603050405020304" pitchFamily="18" charset="0"/>
                <a:cs typeface="Gotham Book" pitchFamily="2" charset="0"/>
              </a:rPr>
            </a:br>
            <a:br>
              <a:rPr lang="en-US" sz="1500" kern="1400" spc="-50" dirty="0">
                <a:solidFill>
                  <a:schemeClr val="bg1"/>
                </a:solidFill>
                <a:effectLst/>
                <a:latin typeface="Gotham Book" pitchFamily="2" charset="0"/>
                <a:ea typeface="Times New Roman" panose="02020603050405020304" pitchFamily="18" charset="0"/>
                <a:cs typeface="Gotham Book" pitchFamily="2" charset="0"/>
              </a:rPr>
            </a:br>
            <a:r>
              <a:rPr lang="en-US" sz="2000" kern="1400" spc="-50" dirty="0">
                <a:solidFill>
                  <a:schemeClr val="bg1"/>
                </a:solidFill>
                <a:effectLst/>
                <a:latin typeface="Gotham Book" pitchFamily="2" charset="0"/>
                <a:ea typeface="Times New Roman" panose="02020603050405020304" pitchFamily="18" charset="0"/>
                <a:cs typeface="Gotham Book" pitchFamily="2" charset="0"/>
              </a:rPr>
              <a:t>Presentation by: Graham Diedrich</a:t>
            </a:r>
            <a:endParaRPr lang="en-US" sz="2000" dirty="0">
              <a:solidFill>
                <a:schemeClr val="bg1"/>
              </a:solidFill>
              <a:latin typeface="Gotham Book" pitchFamily="2" charset="0"/>
              <a:cs typeface="Gotham Book" pitchFamily="2" charset="0"/>
            </a:endParaRPr>
          </a:p>
        </p:txBody>
      </p:sp>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spTree>
    <p:extLst>
      <p:ext uri="{BB962C8B-B14F-4D97-AF65-F5344CB8AC3E}">
        <p14:creationId xmlns:p14="http://schemas.microsoft.com/office/powerpoint/2010/main" val="1805409331"/>
      </p:ext>
    </p:extLst>
  </p:cSld>
  <p:clrMapOvr>
    <a:masterClrMapping/>
  </p:clrMapOvr>
  <mc:AlternateContent xmlns:mc="http://schemas.openxmlformats.org/markup-compatibility/2006">
    <mc:Choice xmlns:p14="http://schemas.microsoft.com/office/powerpoint/2010/main" Requires="p14">
      <p:transition spd="slow" p14:dur="2000" advTm="3426"/>
    </mc:Choice>
    <mc:Fallback>
      <p:transition spd="slow" advTm="342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pic>
        <p:nvPicPr>
          <p:cNvPr id="2050" name="Picture 2" descr="How to Make Congress Work Better for the American People | Time">
            <a:extLst>
              <a:ext uri="{FF2B5EF4-FFF2-40B4-BE49-F238E27FC236}">
                <a16:creationId xmlns:a16="http://schemas.microsoft.com/office/drawing/2014/main" id="{BAD6285D-6166-828A-908A-DDBC6FE2BB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40"/>
          <a:stretch/>
        </p:blipFill>
        <p:spPr bwMode="auto">
          <a:xfrm>
            <a:off x="-1" y="-23191"/>
            <a:ext cx="12191999" cy="68811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lorado Springs City Hall - Wikipedia">
            <a:extLst>
              <a:ext uri="{FF2B5EF4-FFF2-40B4-BE49-F238E27FC236}">
                <a16:creationId xmlns:a16="http://schemas.microsoft.com/office/drawing/2014/main" id="{91540BCF-D172-116A-2ECA-5D681550A1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344"/>
          <a:stretch/>
        </p:blipFill>
        <p:spPr bwMode="auto">
          <a:xfrm>
            <a:off x="0" y="-59969"/>
            <a:ext cx="12191998" cy="691796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618C1E2-44EE-903F-AA09-64B4FA9EA248}"/>
              </a:ext>
            </a:extLst>
          </p:cNvPr>
          <p:cNvSpPr/>
          <p:nvPr/>
        </p:nvSpPr>
        <p:spPr>
          <a:xfrm>
            <a:off x="-2" y="-59969"/>
            <a:ext cx="12192000" cy="6917969"/>
          </a:xfrm>
          <a:prstGeom prst="rect">
            <a:avLst/>
          </a:prstGeom>
          <a:solidFill>
            <a:srgbClr val="3B5249">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p>
        </p:txBody>
      </p:sp>
      <p:sp>
        <p:nvSpPr>
          <p:cNvPr id="12" name="Title 1">
            <a:extLst>
              <a:ext uri="{FF2B5EF4-FFF2-40B4-BE49-F238E27FC236}">
                <a16:creationId xmlns:a16="http://schemas.microsoft.com/office/drawing/2014/main" id="{F379542D-27EC-C18D-C337-5C8EC89269BE}"/>
              </a:ext>
            </a:extLst>
          </p:cNvPr>
          <p:cNvSpPr txBox="1">
            <a:spLocks/>
          </p:cNvSpPr>
          <p:nvPr/>
        </p:nvSpPr>
        <p:spPr>
          <a:xfrm>
            <a:off x="354045" y="2399214"/>
            <a:ext cx="11483905" cy="19996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500" b="1" kern="1400" spc="-50" dirty="0">
                <a:solidFill>
                  <a:schemeClr val="bg1"/>
                </a:solidFill>
                <a:latin typeface="Gotham Bold" pitchFamily="2" charset="0"/>
                <a:cs typeface="Gotham Bold" pitchFamily="2" charset="0"/>
              </a:rPr>
              <a:t>How can municipalities begin to make an impact?</a:t>
            </a:r>
            <a:endParaRPr lang="en-US" sz="6500" dirty="0">
              <a:solidFill>
                <a:schemeClr val="bg1"/>
              </a:solidFill>
              <a:latin typeface="Gotham Book" pitchFamily="2" charset="0"/>
              <a:cs typeface="Gotham Book" pitchFamily="2" charset="0"/>
            </a:endParaRPr>
          </a:p>
        </p:txBody>
      </p:sp>
      <p:sp>
        <p:nvSpPr>
          <p:cNvPr id="2" name="TextBox 1">
            <a:extLst>
              <a:ext uri="{FF2B5EF4-FFF2-40B4-BE49-F238E27FC236}">
                <a16:creationId xmlns:a16="http://schemas.microsoft.com/office/drawing/2014/main" id="{3B674DF3-F932-BE73-A661-51B5242C451C}"/>
              </a:ext>
            </a:extLst>
          </p:cNvPr>
          <p:cNvSpPr txBox="1"/>
          <p:nvPr/>
        </p:nvSpPr>
        <p:spPr>
          <a:xfrm>
            <a:off x="8963525" y="45230"/>
            <a:ext cx="3399923" cy="369332"/>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David </a:t>
            </a:r>
            <a:r>
              <a:rPr lang="en-US" u="none" strike="noStrike" dirty="0" err="1">
                <a:solidFill>
                  <a:schemeClr val="bg1"/>
                </a:solidFill>
                <a:effectLst/>
                <a:latin typeface="Gotham Book" pitchFamily="2" charset="0"/>
                <a:cs typeface="Gotham Book" pitchFamily="2" charset="0"/>
              </a:rPr>
              <a:t>Shankbone</a:t>
            </a:r>
            <a:endParaRPr lang="en-US" u="none" strike="noStrike" dirty="0">
              <a:solidFill>
                <a:schemeClr val="bg1"/>
              </a:solidFill>
              <a:effectLst/>
              <a:latin typeface="Gotham Book" pitchFamily="2" charset="0"/>
              <a:cs typeface="Gotham Book" pitchFamily="2" charset="0"/>
            </a:endParaRPr>
          </a:p>
        </p:txBody>
      </p:sp>
    </p:spTree>
    <p:extLst>
      <p:ext uri="{BB962C8B-B14F-4D97-AF65-F5344CB8AC3E}">
        <p14:creationId xmlns:p14="http://schemas.microsoft.com/office/powerpoint/2010/main" val="28378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ocial Justice Studies | Sacramento City College">
            <a:extLst>
              <a:ext uri="{FF2B5EF4-FFF2-40B4-BE49-F238E27FC236}">
                <a16:creationId xmlns:a16="http://schemas.microsoft.com/office/drawing/2014/main" id="{B17BC11F-BED0-0E6F-BF6F-58F2ADAD4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243"/>
          </a:xfrm>
          <a:prstGeom prst="rect">
            <a:avLst/>
          </a:prstGeom>
          <a:noFill/>
          <a:extLst>
            <a:ext uri="{909E8E84-426E-40DD-AFC4-6F175D3DCCD1}">
              <a14:hiddenFill xmlns:a14="http://schemas.microsoft.com/office/drawing/2010/main">
                <a:solidFill>
                  <a:srgbClr val="FFFFFF"/>
                </a:solidFill>
              </a14:hiddenFill>
            </a:ext>
          </a:extLst>
        </p:spPr>
      </p:pic>
      <p:sp>
        <p:nvSpPr>
          <p:cNvPr id="2279" name="Rectangle 2278">
            <a:extLst>
              <a:ext uri="{FF2B5EF4-FFF2-40B4-BE49-F238E27FC236}">
                <a16:creationId xmlns:a16="http://schemas.microsoft.com/office/drawing/2014/main" id="{D8638E9F-0976-0D06-FDFA-AF2737FB6453}"/>
              </a:ext>
            </a:extLst>
          </p:cNvPr>
          <p:cNvSpPr/>
          <p:nvPr/>
        </p:nvSpPr>
        <p:spPr>
          <a:xfrm>
            <a:off x="0" y="0"/>
            <a:ext cx="12191999" cy="6881190"/>
          </a:xfrm>
          <a:prstGeom prst="rect">
            <a:avLst/>
          </a:prstGeom>
          <a:solidFill>
            <a:srgbClr val="D7D9D7">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p>
        </p:txBody>
      </p:sp>
      <p:sp>
        <p:nvSpPr>
          <p:cNvPr id="2250" name="Down Arrow 2249">
            <a:extLst>
              <a:ext uri="{FF2B5EF4-FFF2-40B4-BE49-F238E27FC236}">
                <a16:creationId xmlns:a16="http://schemas.microsoft.com/office/drawing/2014/main" id="{F8AEE622-0E26-F0C5-100F-824627D71C69}"/>
              </a:ext>
            </a:extLst>
          </p:cNvPr>
          <p:cNvSpPr/>
          <p:nvPr/>
        </p:nvSpPr>
        <p:spPr>
          <a:xfrm>
            <a:off x="8411112" y="2072308"/>
            <a:ext cx="381000" cy="3616344"/>
          </a:xfrm>
          <a:prstGeom prst="downArrow">
            <a:avLst/>
          </a:prstGeom>
          <a:solidFill>
            <a:srgbClr val="85A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3" name="Elbow Connector 2242">
            <a:extLst>
              <a:ext uri="{FF2B5EF4-FFF2-40B4-BE49-F238E27FC236}">
                <a16:creationId xmlns:a16="http://schemas.microsoft.com/office/drawing/2014/main" id="{A6DE495E-8FB7-77C8-0C0A-9CF12DF00666}"/>
              </a:ext>
            </a:extLst>
          </p:cNvPr>
          <p:cNvCxnSpPr>
            <a:cxnSpLocks/>
          </p:cNvCxnSpPr>
          <p:nvPr/>
        </p:nvCxnSpPr>
        <p:spPr>
          <a:xfrm rot="5400000" flipH="1" flipV="1">
            <a:off x="5474291" y="2314219"/>
            <a:ext cx="3369232" cy="2885410"/>
          </a:xfrm>
          <a:prstGeom prst="bentConnector3">
            <a:avLst>
              <a:gd name="adj1" fmla="val 85282"/>
            </a:avLst>
          </a:prstGeom>
          <a:ln w="190500">
            <a:solidFill>
              <a:srgbClr val="85AC0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79EA7DCA-DD13-53EE-EA2C-126E699F8915}"/>
              </a:ext>
            </a:extLst>
          </p:cNvPr>
          <p:cNvCxnSpPr>
            <a:cxnSpLocks/>
          </p:cNvCxnSpPr>
          <p:nvPr/>
        </p:nvCxnSpPr>
        <p:spPr>
          <a:xfrm flipV="1">
            <a:off x="3069279" y="5514276"/>
            <a:ext cx="2745351" cy="13267"/>
          </a:xfrm>
          <a:prstGeom prst="bentConnector3">
            <a:avLst>
              <a:gd name="adj1" fmla="val 50000"/>
            </a:avLst>
          </a:prstGeom>
          <a:ln w="190500">
            <a:solidFill>
              <a:srgbClr val="85AC0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51" name="Down Arrow 2250">
            <a:extLst>
              <a:ext uri="{FF2B5EF4-FFF2-40B4-BE49-F238E27FC236}">
                <a16:creationId xmlns:a16="http://schemas.microsoft.com/office/drawing/2014/main" id="{638AE217-30F8-F961-90B6-2000100E65CF}"/>
              </a:ext>
            </a:extLst>
          </p:cNvPr>
          <p:cNvSpPr/>
          <p:nvPr/>
        </p:nvSpPr>
        <p:spPr>
          <a:xfrm>
            <a:off x="2682247" y="1921575"/>
            <a:ext cx="433363" cy="4070835"/>
          </a:xfrm>
          <a:prstGeom prst="downArrow">
            <a:avLst/>
          </a:prstGeom>
          <a:solidFill>
            <a:srgbClr val="85A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52" name="Elbow Connector 2251">
            <a:extLst>
              <a:ext uri="{FF2B5EF4-FFF2-40B4-BE49-F238E27FC236}">
                <a16:creationId xmlns:a16="http://schemas.microsoft.com/office/drawing/2014/main" id="{93D17080-2377-D1BE-0AF7-DCCA3F0D1CED}"/>
              </a:ext>
            </a:extLst>
          </p:cNvPr>
          <p:cNvCxnSpPr>
            <a:cxnSpLocks/>
          </p:cNvCxnSpPr>
          <p:nvPr/>
        </p:nvCxnSpPr>
        <p:spPr>
          <a:xfrm rot="5400000" flipH="1" flipV="1">
            <a:off x="7654227" y="1841487"/>
            <a:ext cx="4508024" cy="2613250"/>
          </a:xfrm>
          <a:prstGeom prst="bentConnector3">
            <a:avLst>
              <a:gd name="adj1" fmla="val -227"/>
            </a:avLst>
          </a:prstGeom>
          <a:ln w="190500">
            <a:solidFill>
              <a:srgbClr val="85AC0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6" name="Elbow Connector 2255">
            <a:extLst>
              <a:ext uri="{FF2B5EF4-FFF2-40B4-BE49-F238E27FC236}">
                <a16:creationId xmlns:a16="http://schemas.microsoft.com/office/drawing/2014/main" id="{EB1A850B-2AB6-34A6-47A0-BAF97EC7FFD2}"/>
              </a:ext>
            </a:extLst>
          </p:cNvPr>
          <p:cNvCxnSpPr>
            <a:cxnSpLocks/>
          </p:cNvCxnSpPr>
          <p:nvPr/>
        </p:nvCxnSpPr>
        <p:spPr>
          <a:xfrm rot="10800000" flipV="1">
            <a:off x="2891834" y="982125"/>
            <a:ext cx="8324259" cy="743008"/>
          </a:xfrm>
          <a:prstGeom prst="bentConnector3">
            <a:avLst>
              <a:gd name="adj1" fmla="val 99995"/>
            </a:avLst>
          </a:prstGeom>
          <a:ln w="190500">
            <a:solidFill>
              <a:srgbClr val="85AC0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1B229B5-A451-AFE6-6988-91CBE462DD6F}"/>
              </a:ext>
            </a:extLst>
          </p:cNvPr>
          <p:cNvSpPr/>
          <p:nvPr/>
        </p:nvSpPr>
        <p:spPr>
          <a:xfrm>
            <a:off x="851763" y="1869605"/>
            <a:ext cx="4146697" cy="1127052"/>
          </a:xfrm>
          <a:prstGeom prst="rect">
            <a:avLst/>
          </a:prstGeom>
          <a:solidFill>
            <a:srgbClr val="3B524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047A722-8412-7302-3719-C36D621B9049}"/>
              </a:ext>
            </a:extLst>
          </p:cNvPr>
          <p:cNvSpPr txBox="1"/>
          <p:nvPr/>
        </p:nvSpPr>
        <p:spPr>
          <a:xfrm>
            <a:off x="1011250" y="2156132"/>
            <a:ext cx="3827721" cy="553998"/>
          </a:xfrm>
          <a:prstGeom prst="rect">
            <a:avLst/>
          </a:prstGeom>
          <a:noFill/>
        </p:spPr>
        <p:txBody>
          <a:bodyPr wrap="square" rtlCol="0">
            <a:spAutoFit/>
          </a:bodyPr>
          <a:lstStyle/>
          <a:p>
            <a:pPr algn="ctr"/>
            <a:r>
              <a:rPr lang="en-US" sz="3000" b="0" kern="1400" spc="-50" dirty="0">
                <a:solidFill>
                  <a:schemeClr val="bg1"/>
                </a:solidFill>
                <a:latin typeface="Gotham Bold" pitchFamily="2" charset="0"/>
                <a:ea typeface="Times New Roman" panose="02020603050405020304" pitchFamily="18" charset="0"/>
                <a:cs typeface="Gotham Bold" pitchFamily="2" charset="0"/>
              </a:rPr>
              <a:t>Recognition</a:t>
            </a:r>
            <a:endParaRPr lang="en-US" sz="3000" dirty="0">
              <a:solidFill>
                <a:schemeClr val="bg1"/>
              </a:solidFill>
            </a:endParaRPr>
          </a:p>
        </p:txBody>
      </p:sp>
      <p:sp>
        <p:nvSpPr>
          <p:cNvPr id="18" name="Rectangle 17">
            <a:extLst>
              <a:ext uri="{FF2B5EF4-FFF2-40B4-BE49-F238E27FC236}">
                <a16:creationId xmlns:a16="http://schemas.microsoft.com/office/drawing/2014/main" id="{6EF798AF-D82D-49AD-975A-FE73A46CCA39}"/>
              </a:ext>
            </a:extLst>
          </p:cNvPr>
          <p:cNvSpPr/>
          <p:nvPr/>
        </p:nvSpPr>
        <p:spPr>
          <a:xfrm>
            <a:off x="851763" y="3368794"/>
            <a:ext cx="4146697" cy="1127052"/>
          </a:xfrm>
          <a:prstGeom prst="rect">
            <a:avLst/>
          </a:prstGeom>
          <a:solidFill>
            <a:srgbClr val="51987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72F848E-B353-BEEE-BD0F-C97645F47B61}"/>
              </a:ext>
            </a:extLst>
          </p:cNvPr>
          <p:cNvSpPr txBox="1"/>
          <p:nvPr/>
        </p:nvSpPr>
        <p:spPr>
          <a:xfrm>
            <a:off x="995745" y="3424488"/>
            <a:ext cx="3827721" cy="1015663"/>
          </a:xfrm>
          <a:prstGeom prst="rect">
            <a:avLst/>
          </a:prstGeom>
          <a:noFill/>
        </p:spPr>
        <p:txBody>
          <a:bodyPr wrap="square" rtlCol="0">
            <a:spAutoFit/>
          </a:bodyPr>
          <a:lstStyle/>
          <a:p>
            <a:pPr algn="ctr"/>
            <a:r>
              <a:rPr lang="en-US" sz="3000" b="0" kern="1400" spc="-50" dirty="0">
                <a:solidFill>
                  <a:schemeClr val="bg1"/>
                </a:solidFill>
                <a:latin typeface="Gotham Bold" pitchFamily="2" charset="0"/>
                <a:ea typeface="Times New Roman" panose="02020603050405020304" pitchFamily="18" charset="0"/>
                <a:cs typeface="Gotham Bold" pitchFamily="2" charset="0"/>
              </a:rPr>
              <a:t>Outreach and Engagement</a:t>
            </a:r>
            <a:endParaRPr lang="en-US" sz="3000" dirty="0">
              <a:solidFill>
                <a:schemeClr val="bg1"/>
              </a:solidFill>
            </a:endParaRPr>
          </a:p>
        </p:txBody>
      </p:sp>
      <p:sp>
        <p:nvSpPr>
          <p:cNvPr id="20" name="Rectangle 19">
            <a:extLst>
              <a:ext uri="{FF2B5EF4-FFF2-40B4-BE49-F238E27FC236}">
                <a16:creationId xmlns:a16="http://schemas.microsoft.com/office/drawing/2014/main" id="{F3170DF7-7C41-2F11-233A-0445019534D6}"/>
              </a:ext>
            </a:extLst>
          </p:cNvPr>
          <p:cNvSpPr/>
          <p:nvPr/>
        </p:nvSpPr>
        <p:spPr>
          <a:xfrm>
            <a:off x="851763" y="4857348"/>
            <a:ext cx="4146697" cy="1127052"/>
          </a:xfrm>
          <a:prstGeom prst="rect">
            <a:avLst/>
          </a:prstGeom>
          <a:solidFill>
            <a:schemeClr val="accent4">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1D35421-E232-F7D3-B909-5B71AFD2835F}"/>
              </a:ext>
            </a:extLst>
          </p:cNvPr>
          <p:cNvSpPr txBox="1"/>
          <p:nvPr/>
        </p:nvSpPr>
        <p:spPr>
          <a:xfrm>
            <a:off x="983266" y="4913042"/>
            <a:ext cx="3827721" cy="1015663"/>
          </a:xfrm>
          <a:prstGeom prst="rect">
            <a:avLst/>
          </a:prstGeom>
          <a:noFill/>
        </p:spPr>
        <p:txBody>
          <a:bodyPr wrap="square" rtlCol="0">
            <a:spAutoFit/>
          </a:bodyPr>
          <a:lstStyle/>
          <a:p>
            <a:pPr algn="ctr"/>
            <a:r>
              <a:rPr lang="en-US" sz="3000" b="0" kern="1400" spc="-50" dirty="0">
                <a:solidFill>
                  <a:schemeClr val="bg1"/>
                </a:solidFill>
                <a:latin typeface="Gotham Bold" pitchFamily="2" charset="0"/>
                <a:ea typeface="Times New Roman" panose="02020603050405020304" pitchFamily="18" charset="0"/>
                <a:cs typeface="Gotham Bold" pitchFamily="2" charset="0"/>
              </a:rPr>
              <a:t>Information Gathering</a:t>
            </a:r>
            <a:endParaRPr lang="en-US" sz="3000" dirty="0">
              <a:solidFill>
                <a:schemeClr val="bg1"/>
              </a:solidFill>
            </a:endParaRPr>
          </a:p>
        </p:txBody>
      </p:sp>
      <p:sp>
        <p:nvSpPr>
          <p:cNvPr id="22" name="Rectangle 21">
            <a:extLst>
              <a:ext uri="{FF2B5EF4-FFF2-40B4-BE49-F238E27FC236}">
                <a16:creationId xmlns:a16="http://schemas.microsoft.com/office/drawing/2014/main" id="{DE577164-CD7A-0D49-5F3B-FC229B944880}"/>
              </a:ext>
            </a:extLst>
          </p:cNvPr>
          <p:cNvSpPr/>
          <p:nvPr/>
        </p:nvSpPr>
        <p:spPr>
          <a:xfrm>
            <a:off x="6475799" y="1896367"/>
            <a:ext cx="4146697" cy="1127052"/>
          </a:xfrm>
          <a:prstGeom prst="rect">
            <a:avLst/>
          </a:prstGeom>
          <a:solidFill>
            <a:srgbClr val="BAACB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C89C1AD-6B68-DCCD-E991-128E8122FD10}"/>
              </a:ext>
            </a:extLst>
          </p:cNvPr>
          <p:cNvSpPr txBox="1"/>
          <p:nvPr/>
        </p:nvSpPr>
        <p:spPr>
          <a:xfrm>
            <a:off x="6635286" y="2182894"/>
            <a:ext cx="3827721" cy="553998"/>
          </a:xfrm>
          <a:prstGeom prst="rect">
            <a:avLst/>
          </a:prstGeom>
          <a:noFill/>
        </p:spPr>
        <p:txBody>
          <a:bodyPr wrap="square" rtlCol="0">
            <a:spAutoFit/>
          </a:bodyPr>
          <a:lstStyle/>
          <a:p>
            <a:pPr algn="ctr"/>
            <a:r>
              <a:rPr lang="en-US" sz="3000" b="0" kern="1400" spc="-50" dirty="0">
                <a:solidFill>
                  <a:schemeClr val="bg1"/>
                </a:solidFill>
                <a:latin typeface="Gotham Bold" pitchFamily="2" charset="0"/>
                <a:ea typeface="Times New Roman" panose="02020603050405020304" pitchFamily="18" charset="0"/>
                <a:cs typeface="Gotham Bold" pitchFamily="2" charset="0"/>
              </a:rPr>
              <a:t>Co-Creation</a:t>
            </a:r>
            <a:endParaRPr lang="en-US" sz="3000" dirty="0">
              <a:solidFill>
                <a:schemeClr val="bg1"/>
              </a:solidFill>
            </a:endParaRPr>
          </a:p>
        </p:txBody>
      </p:sp>
      <p:sp>
        <p:nvSpPr>
          <p:cNvPr id="24" name="Rectangle 23">
            <a:extLst>
              <a:ext uri="{FF2B5EF4-FFF2-40B4-BE49-F238E27FC236}">
                <a16:creationId xmlns:a16="http://schemas.microsoft.com/office/drawing/2014/main" id="{B2D60E39-A035-155A-E27D-3612457937F2}"/>
              </a:ext>
            </a:extLst>
          </p:cNvPr>
          <p:cNvSpPr/>
          <p:nvPr/>
        </p:nvSpPr>
        <p:spPr>
          <a:xfrm>
            <a:off x="6475799" y="3424488"/>
            <a:ext cx="4146697" cy="1127052"/>
          </a:xfrm>
          <a:prstGeom prst="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5B55BDB-32C8-D73E-4A75-B76DEA1C91C2}"/>
              </a:ext>
            </a:extLst>
          </p:cNvPr>
          <p:cNvSpPr txBox="1"/>
          <p:nvPr/>
        </p:nvSpPr>
        <p:spPr>
          <a:xfrm>
            <a:off x="6635286" y="3711015"/>
            <a:ext cx="3827721" cy="553998"/>
          </a:xfrm>
          <a:prstGeom prst="rect">
            <a:avLst/>
          </a:prstGeom>
          <a:noFill/>
        </p:spPr>
        <p:txBody>
          <a:bodyPr wrap="square" rtlCol="0">
            <a:spAutoFit/>
          </a:bodyPr>
          <a:lstStyle/>
          <a:p>
            <a:pPr algn="ctr"/>
            <a:r>
              <a:rPr lang="en-US" sz="3000" b="0" kern="1400" spc="-50" dirty="0">
                <a:solidFill>
                  <a:schemeClr val="bg1"/>
                </a:solidFill>
                <a:latin typeface="Gotham Bold" pitchFamily="2" charset="0"/>
                <a:ea typeface="Times New Roman" panose="02020603050405020304" pitchFamily="18" charset="0"/>
                <a:cs typeface="Gotham Bold" pitchFamily="2" charset="0"/>
              </a:rPr>
              <a:t>Integration</a:t>
            </a:r>
            <a:endParaRPr lang="en-US" sz="3000" dirty="0">
              <a:solidFill>
                <a:schemeClr val="bg1"/>
              </a:solidFill>
            </a:endParaRPr>
          </a:p>
        </p:txBody>
      </p:sp>
      <p:sp>
        <p:nvSpPr>
          <p:cNvPr id="26" name="Rectangle 25">
            <a:extLst>
              <a:ext uri="{FF2B5EF4-FFF2-40B4-BE49-F238E27FC236}">
                <a16:creationId xmlns:a16="http://schemas.microsoft.com/office/drawing/2014/main" id="{8A5C239B-2096-413E-4D3D-3AC3D13A10A0}"/>
              </a:ext>
            </a:extLst>
          </p:cNvPr>
          <p:cNvSpPr/>
          <p:nvPr/>
        </p:nvSpPr>
        <p:spPr>
          <a:xfrm>
            <a:off x="6475799" y="4867983"/>
            <a:ext cx="4146697" cy="112705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8099B66-76BD-270D-3C4D-41470184616B}"/>
              </a:ext>
            </a:extLst>
          </p:cNvPr>
          <p:cNvSpPr txBox="1"/>
          <p:nvPr/>
        </p:nvSpPr>
        <p:spPr>
          <a:xfrm>
            <a:off x="6635286" y="5137392"/>
            <a:ext cx="3827721" cy="553998"/>
          </a:xfrm>
          <a:prstGeom prst="rect">
            <a:avLst/>
          </a:prstGeom>
          <a:noFill/>
        </p:spPr>
        <p:txBody>
          <a:bodyPr wrap="square" rtlCol="0">
            <a:spAutoFit/>
          </a:bodyPr>
          <a:lstStyle/>
          <a:p>
            <a:pPr algn="ctr"/>
            <a:r>
              <a:rPr lang="en-US" sz="3000" b="0" kern="1400" spc="-50" dirty="0">
                <a:solidFill>
                  <a:schemeClr val="bg1"/>
                </a:solidFill>
                <a:latin typeface="Gotham Bold" pitchFamily="2" charset="0"/>
                <a:ea typeface="Times New Roman" panose="02020603050405020304" pitchFamily="18" charset="0"/>
                <a:cs typeface="Gotham Bold" pitchFamily="2" charset="0"/>
              </a:rPr>
              <a:t>Institutionalization</a:t>
            </a:r>
            <a:endParaRPr lang="en-US" sz="3000" dirty="0">
              <a:solidFill>
                <a:schemeClr val="bg1"/>
              </a:solidFill>
            </a:endParaRPr>
          </a:p>
        </p:txBody>
      </p:sp>
      <p:sp>
        <p:nvSpPr>
          <p:cNvPr id="2277" name="Up-Down Arrow 2276">
            <a:extLst>
              <a:ext uri="{FF2B5EF4-FFF2-40B4-BE49-F238E27FC236}">
                <a16:creationId xmlns:a16="http://schemas.microsoft.com/office/drawing/2014/main" id="{A7A96BD1-3C4C-63B7-9673-2B8BDE98126B}"/>
              </a:ext>
            </a:extLst>
          </p:cNvPr>
          <p:cNvSpPr/>
          <p:nvPr/>
        </p:nvSpPr>
        <p:spPr>
          <a:xfrm>
            <a:off x="4353142" y="3836071"/>
            <a:ext cx="421513" cy="1852581"/>
          </a:xfrm>
          <a:prstGeom prst="upDown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8" name="Up-Down Arrow 2277">
            <a:extLst>
              <a:ext uri="{FF2B5EF4-FFF2-40B4-BE49-F238E27FC236}">
                <a16:creationId xmlns:a16="http://schemas.microsoft.com/office/drawing/2014/main" id="{230B89C2-2867-EC8C-A773-8E8FE71DAECC}"/>
              </a:ext>
            </a:extLst>
          </p:cNvPr>
          <p:cNvSpPr/>
          <p:nvPr/>
        </p:nvSpPr>
        <p:spPr>
          <a:xfrm>
            <a:off x="1091285" y="3836071"/>
            <a:ext cx="421513" cy="1852581"/>
          </a:xfrm>
          <a:prstGeom prst="upDown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1" name="Rectangle 2280">
            <a:extLst>
              <a:ext uri="{FF2B5EF4-FFF2-40B4-BE49-F238E27FC236}">
                <a16:creationId xmlns:a16="http://schemas.microsoft.com/office/drawing/2014/main" id="{4DACC65F-84C5-AD1B-4D03-AD518112C79E}"/>
              </a:ext>
            </a:extLst>
          </p:cNvPr>
          <p:cNvSpPr/>
          <p:nvPr/>
        </p:nvSpPr>
        <p:spPr>
          <a:xfrm>
            <a:off x="1" y="0"/>
            <a:ext cx="12191999" cy="6881190"/>
          </a:xfrm>
          <a:prstGeom prst="rect">
            <a:avLst/>
          </a:prstGeom>
          <a:solidFill>
            <a:srgbClr val="D7D9D7">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p>
        </p:txBody>
      </p:sp>
      <p:sp>
        <p:nvSpPr>
          <p:cNvPr id="2282" name="Title 1">
            <a:extLst>
              <a:ext uri="{FF2B5EF4-FFF2-40B4-BE49-F238E27FC236}">
                <a16:creationId xmlns:a16="http://schemas.microsoft.com/office/drawing/2014/main" id="{84EC7A49-C5F7-CE92-80DD-F017E0F43025}"/>
              </a:ext>
            </a:extLst>
          </p:cNvPr>
          <p:cNvSpPr txBox="1">
            <a:spLocks/>
          </p:cNvSpPr>
          <p:nvPr/>
        </p:nvSpPr>
        <p:spPr>
          <a:xfrm>
            <a:off x="354047" y="2963007"/>
            <a:ext cx="11483905" cy="19567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500" b="1" u="sng" kern="1400" spc="-50" dirty="0">
                <a:latin typeface="Gotham Bold" pitchFamily="2" charset="0"/>
                <a:cs typeface="Gotham Bold" pitchFamily="2" charset="0"/>
              </a:rPr>
              <a:t>A Path Towards Justice Led By Local Communities</a:t>
            </a:r>
            <a:endParaRPr lang="en-US" sz="6500" u="sng" dirty="0">
              <a:latin typeface="Gotham Book" pitchFamily="2" charset="0"/>
              <a:cs typeface="Gotham Book" pitchFamily="2" charset="0"/>
            </a:endParaRPr>
          </a:p>
        </p:txBody>
      </p:sp>
      <p:pic>
        <p:nvPicPr>
          <p:cNvPr id="2284" name="Graphic 2283" descr="Court outline">
            <a:extLst>
              <a:ext uri="{FF2B5EF4-FFF2-40B4-BE49-F238E27FC236}">
                <a16:creationId xmlns:a16="http://schemas.microsoft.com/office/drawing/2014/main" id="{B4D2FBC9-F743-C4E4-2021-8B829D3962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2463" y="1497689"/>
            <a:ext cx="1467074" cy="1467074"/>
          </a:xfrm>
          <a:prstGeom prst="rect">
            <a:avLst/>
          </a:prstGeom>
        </p:spPr>
      </p:pic>
    </p:spTree>
    <p:extLst>
      <p:ext uri="{BB962C8B-B14F-4D97-AF65-F5344CB8AC3E}">
        <p14:creationId xmlns:p14="http://schemas.microsoft.com/office/powerpoint/2010/main" val="180333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50"/>
                                        </p:tgtEl>
                                        <p:attrNameLst>
                                          <p:attrName>style.visibility</p:attrName>
                                        </p:attrNameLst>
                                      </p:cBhvr>
                                      <p:to>
                                        <p:strVal val="visible"/>
                                      </p:to>
                                    </p:set>
                                    <p:animEffect transition="in" filter="fade">
                                      <p:cBhvr>
                                        <p:cTn id="55" dur="500"/>
                                        <p:tgtEl>
                                          <p:spTgt spid="2250"/>
                                        </p:tgtEl>
                                      </p:cBhvr>
                                    </p:animEffect>
                                  </p:childTnLst>
                                </p:cTn>
                              </p:par>
                              <p:par>
                                <p:cTn id="56" presetID="10" presetClass="entr" presetSubtype="0" fill="hold" nodeType="withEffect">
                                  <p:stCondLst>
                                    <p:cond delay="0"/>
                                  </p:stCondLst>
                                  <p:childTnLst>
                                    <p:set>
                                      <p:cBhvr>
                                        <p:cTn id="57" dur="1" fill="hold">
                                          <p:stCondLst>
                                            <p:cond delay="0"/>
                                          </p:stCondLst>
                                        </p:cTn>
                                        <p:tgtEl>
                                          <p:spTgt spid="2256"/>
                                        </p:tgtEl>
                                        <p:attrNameLst>
                                          <p:attrName>style.visibility</p:attrName>
                                        </p:attrNameLst>
                                      </p:cBhvr>
                                      <p:to>
                                        <p:strVal val="visible"/>
                                      </p:to>
                                    </p:set>
                                    <p:animEffect transition="in" filter="fade">
                                      <p:cBhvr>
                                        <p:cTn id="58" dur="500"/>
                                        <p:tgtEl>
                                          <p:spTgt spid="2256"/>
                                        </p:tgtEl>
                                      </p:cBhvr>
                                    </p:animEffect>
                                  </p:childTnLst>
                                </p:cTn>
                              </p:par>
                              <p:par>
                                <p:cTn id="59" presetID="10" presetClass="entr" presetSubtype="0" fill="hold" nodeType="withEffect">
                                  <p:stCondLst>
                                    <p:cond delay="0"/>
                                  </p:stCondLst>
                                  <p:childTnLst>
                                    <p:set>
                                      <p:cBhvr>
                                        <p:cTn id="60" dur="1" fill="hold">
                                          <p:stCondLst>
                                            <p:cond delay="0"/>
                                          </p:stCondLst>
                                        </p:cTn>
                                        <p:tgtEl>
                                          <p:spTgt spid="2252"/>
                                        </p:tgtEl>
                                        <p:attrNameLst>
                                          <p:attrName>style.visibility</p:attrName>
                                        </p:attrNameLst>
                                      </p:cBhvr>
                                      <p:to>
                                        <p:strVal val="visible"/>
                                      </p:to>
                                    </p:set>
                                    <p:animEffect transition="in" filter="fade">
                                      <p:cBhvr>
                                        <p:cTn id="61" dur="500"/>
                                        <p:tgtEl>
                                          <p:spTgt spid="225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51"/>
                                        </p:tgtEl>
                                        <p:attrNameLst>
                                          <p:attrName>style.visibility</p:attrName>
                                        </p:attrNameLst>
                                      </p:cBhvr>
                                      <p:to>
                                        <p:strVal val="visible"/>
                                      </p:to>
                                    </p:set>
                                    <p:animEffect transition="in" filter="fade">
                                      <p:cBhvr>
                                        <p:cTn id="64" dur="500"/>
                                        <p:tgtEl>
                                          <p:spTgt spid="2251"/>
                                        </p:tgtEl>
                                      </p:cBhvr>
                                    </p:animEffect>
                                  </p:childTnLst>
                                </p:cTn>
                              </p:par>
                              <p:par>
                                <p:cTn id="65" presetID="10"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par>
                                <p:cTn id="68" presetID="10" presetClass="entr" presetSubtype="0" fill="hold" nodeType="withEffect">
                                  <p:stCondLst>
                                    <p:cond delay="0"/>
                                  </p:stCondLst>
                                  <p:childTnLst>
                                    <p:set>
                                      <p:cBhvr>
                                        <p:cTn id="69" dur="1" fill="hold">
                                          <p:stCondLst>
                                            <p:cond delay="0"/>
                                          </p:stCondLst>
                                        </p:cTn>
                                        <p:tgtEl>
                                          <p:spTgt spid="2243"/>
                                        </p:tgtEl>
                                        <p:attrNameLst>
                                          <p:attrName>style.visibility</p:attrName>
                                        </p:attrNameLst>
                                      </p:cBhvr>
                                      <p:to>
                                        <p:strVal val="visible"/>
                                      </p:to>
                                    </p:set>
                                    <p:animEffect transition="in" filter="fade">
                                      <p:cBhvr>
                                        <p:cTn id="70" dur="500"/>
                                        <p:tgtEl>
                                          <p:spTgt spid="224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278"/>
                                        </p:tgtEl>
                                        <p:attrNameLst>
                                          <p:attrName>style.visibility</p:attrName>
                                        </p:attrNameLst>
                                      </p:cBhvr>
                                      <p:to>
                                        <p:strVal val="visible"/>
                                      </p:to>
                                    </p:set>
                                    <p:animEffect transition="in" filter="fade">
                                      <p:cBhvr>
                                        <p:cTn id="75" dur="500"/>
                                        <p:tgtEl>
                                          <p:spTgt spid="227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277"/>
                                        </p:tgtEl>
                                        <p:attrNameLst>
                                          <p:attrName>style.visibility</p:attrName>
                                        </p:attrNameLst>
                                      </p:cBhvr>
                                      <p:to>
                                        <p:strVal val="visible"/>
                                      </p:to>
                                    </p:set>
                                    <p:animEffect transition="in" filter="fade">
                                      <p:cBhvr>
                                        <p:cTn id="78" dur="500"/>
                                        <p:tgtEl>
                                          <p:spTgt spid="227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281"/>
                                        </p:tgtEl>
                                        <p:attrNameLst>
                                          <p:attrName>style.visibility</p:attrName>
                                        </p:attrNameLst>
                                      </p:cBhvr>
                                      <p:to>
                                        <p:strVal val="visible"/>
                                      </p:to>
                                    </p:set>
                                    <p:animEffect transition="in" filter="fade">
                                      <p:cBhvr>
                                        <p:cTn id="83" dur="500"/>
                                        <p:tgtEl>
                                          <p:spTgt spid="2281"/>
                                        </p:tgtEl>
                                      </p:cBhvr>
                                    </p:animEffect>
                                  </p:childTnLst>
                                </p:cTn>
                              </p:par>
                              <p:par>
                                <p:cTn id="84" presetID="10" presetClass="entr" presetSubtype="0" fill="hold" nodeType="withEffect">
                                  <p:stCondLst>
                                    <p:cond delay="0"/>
                                  </p:stCondLst>
                                  <p:childTnLst>
                                    <p:set>
                                      <p:cBhvr>
                                        <p:cTn id="85" dur="1" fill="hold">
                                          <p:stCondLst>
                                            <p:cond delay="0"/>
                                          </p:stCondLst>
                                        </p:cTn>
                                        <p:tgtEl>
                                          <p:spTgt spid="2284"/>
                                        </p:tgtEl>
                                        <p:attrNameLst>
                                          <p:attrName>style.visibility</p:attrName>
                                        </p:attrNameLst>
                                      </p:cBhvr>
                                      <p:to>
                                        <p:strVal val="visible"/>
                                      </p:to>
                                    </p:set>
                                    <p:animEffect transition="in" filter="fade">
                                      <p:cBhvr>
                                        <p:cTn id="86" dur="500"/>
                                        <p:tgtEl>
                                          <p:spTgt spid="228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282"/>
                                        </p:tgtEl>
                                        <p:attrNameLst>
                                          <p:attrName>style.visibility</p:attrName>
                                        </p:attrNameLst>
                                      </p:cBhvr>
                                      <p:to>
                                        <p:strVal val="visible"/>
                                      </p:to>
                                    </p:set>
                                    <p:animEffect transition="in" filter="fade">
                                      <p:cBhvr>
                                        <p:cTn id="89" dur="500"/>
                                        <p:tgtEl>
                                          <p:spTgt spid="2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0" grpId="0" animBg="1"/>
      <p:bldP spid="2251" grpId="0" animBg="1"/>
      <p:bldP spid="15" grpId="0" animBg="1"/>
      <p:bldP spid="16" grpId="0"/>
      <p:bldP spid="18" grpId="0" animBg="1"/>
      <p:bldP spid="19" grpId="0"/>
      <p:bldP spid="20" grpId="0" animBg="1"/>
      <p:bldP spid="21" grpId="0"/>
      <p:bldP spid="22" grpId="0" animBg="1"/>
      <p:bldP spid="23" grpId="0"/>
      <p:bldP spid="24" grpId="0" animBg="1"/>
      <p:bldP spid="25" grpId="0"/>
      <p:bldP spid="26" grpId="0" animBg="1"/>
      <p:bldP spid="27" grpId="0"/>
      <p:bldP spid="2277" grpId="0" animBg="1"/>
      <p:bldP spid="2278" grpId="0" animBg="1"/>
      <p:bldP spid="2281" grpId="0" animBg="1"/>
      <p:bldP spid="22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sp>
        <p:nvSpPr>
          <p:cNvPr id="3" name="Title 1">
            <a:extLst>
              <a:ext uri="{FF2B5EF4-FFF2-40B4-BE49-F238E27FC236}">
                <a16:creationId xmlns:a16="http://schemas.microsoft.com/office/drawing/2014/main" id="{12E3F6CD-C7B0-748A-3CC6-9B1B2CB26BF9}"/>
              </a:ext>
            </a:extLst>
          </p:cNvPr>
          <p:cNvSpPr txBox="1">
            <a:spLocks/>
          </p:cNvSpPr>
          <p:nvPr/>
        </p:nvSpPr>
        <p:spPr>
          <a:xfrm>
            <a:off x="321649" y="400496"/>
            <a:ext cx="11862068" cy="7217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Recognition</a:t>
            </a:r>
            <a:endParaRPr lang="en-US" sz="2000" dirty="0">
              <a:latin typeface="Gotham Book" pitchFamily="2" charset="0"/>
              <a:cs typeface="Gotham Book" pitchFamily="2" charset="0"/>
            </a:endParaRPr>
          </a:p>
        </p:txBody>
      </p:sp>
      <p:sp>
        <p:nvSpPr>
          <p:cNvPr id="15" name="TextBox 14">
            <a:extLst>
              <a:ext uri="{FF2B5EF4-FFF2-40B4-BE49-F238E27FC236}">
                <a16:creationId xmlns:a16="http://schemas.microsoft.com/office/drawing/2014/main" id="{B1FD3F8E-083A-113E-23A6-87368D510E5F}"/>
              </a:ext>
            </a:extLst>
          </p:cNvPr>
          <p:cNvSpPr txBox="1"/>
          <p:nvPr/>
        </p:nvSpPr>
        <p:spPr>
          <a:xfrm>
            <a:off x="357471" y="1493262"/>
            <a:ext cx="6262255" cy="4093428"/>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Policies should explicitly recognize the importance of addressing specific and localized environmental inequalities</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A strategic plan or report could provide the basis for acknowledgement</a:t>
            </a:r>
          </a:p>
        </p:txBody>
      </p:sp>
      <p:pic>
        <p:nvPicPr>
          <p:cNvPr id="16" name="Picture 15">
            <a:extLst>
              <a:ext uri="{FF2B5EF4-FFF2-40B4-BE49-F238E27FC236}">
                <a16:creationId xmlns:a16="http://schemas.microsoft.com/office/drawing/2014/main" id="{9BAECD44-A294-C0CA-5A4F-C4407A463B10}"/>
              </a:ext>
            </a:extLst>
          </p:cNvPr>
          <p:cNvPicPr>
            <a:picLocks noChangeAspect="1"/>
          </p:cNvPicPr>
          <p:nvPr/>
        </p:nvPicPr>
        <p:blipFill>
          <a:blip r:embed="rId3"/>
          <a:stretch>
            <a:fillRect/>
          </a:stretch>
        </p:blipFill>
        <p:spPr>
          <a:xfrm>
            <a:off x="7553283" y="160572"/>
            <a:ext cx="4471164" cy="5766730"/>
          </a:xfrm>
          <a:prstGeom prst="rect">
            <a:avLst/>
          </a:prstGeom>
        </p:spPr>
      </p:pic>
      <p:sp>
        <p:nvSpPr>
          <p:cNvPr id="17" name="AutoShape 2" descr="Outcomes">
            <a:extLst>
              <a:ext uri="{FF2B5EF4-FFF2-40B4-BE49-F238E27FC236}">
                <a16:creationId xmlns:a16="http://schemas.microsoft.com/office/drawing/2014/main" id="{B58FC283-CA36-38E7-C064-B8DFF890C4BA}"/>
              </a:ext>
            </a:extLst>
          </p:cNvPr>
          <p:cNvSpPr>
            <a:spLocks noChangeAspect="1" noChangeArrowheads="1"/>
          </p:cNvSpPr>
          <p:nvPr/>
        </p:nvSpPr>
        <p:spPr bwMode="auto">
          <a:xfrm>
            <a:off x="4191000" y="1524000"/>
            <a:ext cx="3810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descr="A picture containing text, circle, screenshot, logo&#10;&#10;Description automatically generated">
            <a:extLst>
              <a:ext uri="{FF2B5EF4-FFF2-40B4-BE49-F238E27FC236}">
                <a16:creationId xmlns:a16="http://schemas.microsoft.com/office/drawing/2014/main" id="{9C658940-C65C-FC59-8EDA-A5CC76C1CD04}"/>
              </a:ext>
            </a:extLst>
          </p:cNvPr>
          <p:cNvPicPr>
            <a:picLocks noChangeAspect="1"/>
          </p:cNvPicPr>
          <p:nvPr/>
        </p:nvPicPr>
        <p:blipFill>
          <a:blip r:embed="rId4"/>
          <a:stretch>
            <a:fillRect/>
          </a:stretch>
        </p:blipFill>
        <p:spPr>
          <a:xfrm>
            <a:off x="5982252" y="2900450"/>
            <a:ext cx="3241336" cy="3254675"/>
          </a:xfrm>
          <a:prstGeom prst="rect">
            <a:avLst/>
          </a:prstGeom>
        </p:spPr>
      </p:pic>
      <p:grpSp>
        <p:nvGrpSpPr>
          <p:cNvPr id="23" name="Group 22">
            <a:extLst>
              <a:ext uri="{FF2B5EF4-FFF2-40B4-BE49-F238E27FC236}">
                <a16:creationId xmlns:a16="http://schemas.microsoft.com/office/drawing/2014/main" id="{8846846D-5F9F-F111-5212-B23FCB061717}"/>
              </a:ext>
            </a:extLst>
          </p:cNvPr>
          <p:cNvGrpSpPr/>
          <p:nvPr/>
        </p:nvGrpSpPr>
        <p:grpSpPr>
          <a:xfrm>
            <a:off x="-47043" y="6136278"/>
            <a:ext cx="12395726" cy="721722"/>
            <a:chOff x="-47043" y="6136278"/>
            <a:chExt cx="12395726" cy="721722"/>
          </a:xfrm>
        </p:grpSpPr>
        <p:grpSp>
          <p:nvGrpSpPr>
            <p:cNvPr id="24" name="Group 23">
              <a:extLst>
                <a:ext uri="{FF2B5EF4-FFF2-40B4-BE49-F238E27FC236}">
                  <a16:creationId xmlns:a16="http://schemas.microsoft.com/office/drawing/2014/main" id="{F836C2F1-9C45-16CD-A180-4E07957A603A}"/>
                </a:ext>
              </a:extLst>
            </p:cNvPr>
            <p:cNvGrpSpPr/>
            <p:nvPr/>
          </p:nvGrpSpPr>
          <p:grpSpPr>
            <a:xfrm>
              <a:off x="156683" y="6136278"/>
              <a:ext cx="12192000" cy="721722"/>
              <a:chOff x="-8283" y="6136278"/>
              <a:chExt cx="12192000" cy="721722"/>
            </a:xfrm>
          </p:grpSpPr>
          <p:grpSp>
            <p:nvGrpSpPr>
              <p:cNvPr id="26" name="Group 25">
                <a:extLst>
                  <a:ext uri="{FF2B5EF4-FFF2-40B4-BE49-F238E27FC236}">
                    <a16:creationId xmlns:a16="http://schemas.microsoft.com/office/drawing/2014/main" id="{479A2F86-B635-EEB4-24F2-6CA1C607F980}"/>
                  </a:ext>
                </a:extLst>
              </p:cNvPr>
              <p:cNvGrpSpPr/>
              <p:nvPr/>
            </p:nvGrpSpPr>
            <p:grpSpPr>
              <a:xfrm>
                <a:off x="-8283" y="6136278"/>
                <a:ext cx="12192000" cy="721722"/>
                <a:chOff x="-8283" y="6136278"/>
                <a:chExt cx="12192000" cy="721722"/>
              </a:xfrm>
            </p:grpSpPr>
            <p:grpSp>
              <p:nvGrpSpPr>
                <p:cNvPr id="28" name="Group 27">
                  <a:extLst>
                    <a:ext uri="{FF2B5EF4-FFF2-40B4-BE49-F238E27FC236}">
                      <a16:creationId xmlns:a16="http://schemas.microsoft.com/office/drawing/2014/main" id="{DE72A360-AB6D-9C1E-538B-CB3DC665684B}"/>
                    </a:ext>
                  </a:extLst>
                </p:cNvPr>
                <p:cNvGrpSpPr/>
                <p:nvPr/>
              </p:nvGrpSpPr>
              <p:grpSpPr>
                <a:xfrm>
                  <a:off x="-8283" y="6136278"/>
                  <a:ext cx="12192000" cy="721722"/>
                  <a:chOff x="-8283" y="6136278"/>
                  <a:chExt cx="12192000" cy="721722"/>
                </a:xfrm>
              </p:grpSpPr>
              <p:sp>
                <p:nvSpPr>
                  <p:cNvPr id="30" name="Rectangle 29">
                    <a:extLst>
                      <a:ext uri="{FF2B5EF4-FFF2-40B4-BE49-F238E27FC236}">
                        <a16:creationId xmlns:a16="http://schemas.microsoft.com/office/drawing/2014/main" id="{A812DCB0-23BD-A8C6-841A-6951FE3DF7EB}"/>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A4E9E30-62FC-D4EA-1090-06FB5558AA93}"/>
                      </a:ext>
                    </a:extLst>
                  </p:cNvPr>
                  <p:cNvPicPr>
                    <a:picLocks noChangeAspect="1"/>
                  </p:cNvPicPr>
                  <p:nvPr/>
                </p:nvPicPr>
                <p:blipFill>
                  <a:blip r:embed="rId5"/>
                  <a:stretch>
                    <a:fillRect/>
                  </a:stretch>
                </p:blipFill>
                <p:spPr>
                  <a:xfrm>
                    <a:off x="2201517" y="6136278"/>
                    <a:ext cx="7772400" cy="721722"/>
                  </a:xfrm>
                  <a:prstGeom prst="rect">
                    <a:avLst/>
                  </a:prstGeom>
                </p:spPr>
              </p:pic>
            </p:grpSp>
            <p:sp>
              <p:nvSpPr>
                <p:cNvPr id="29" name="Rectangle 28">
                  <a:extLst>
                    <a:ext uri="{FF2B5EF4-FFF2-40B4-BE49-F238E27FC236}">
                      <a16:creationId xmlns:a16="http://schemas.microsoft.com/office/drawing/2014/main" id="{6811F2DA-C2CC-CDA5-CFDC-4ACECA92413B}"/>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DA187F66-6ADB-1025-118C-259BD2248524}"/>
                  </a:ext>
                </a:extLst>
              </p:cNvPr>
              <p:cNvPicPr>
                <a:picLocks noChangeAspect="1"/>
              </p:cNvPicPr>
              <p:nvPr/>
            </p:nvPicPr>
            <p:blipFill rotWithShape="1">
              <a:blip r:embed="rId6"/>
              <a:srcRect r="11129" b="10446"/>
              <a:stretch/>
            </p:blipFill>
            <p:spPr>
              <a:xfrm>
                <a:off x="5793950" y="6173973"/>
                <a:ext cx="516254" cy="646331"/>
              </a:xfrm>
              <a:prstGeom prst="rect">
                <a:avLst/>
              </a:prstGeom>
            </p:spPr>
          </p:pic>
        </p:grpSp>
        <p:sp>
          <p:nvSpPr>
            <p:cNvPr id="25" name="Rectangle 24">
              <a:extLst>
                <a:ext uri="{FF2B5EF4-FFF2-40B4-BE49-F238E27FC236}">
                  <a16:creationId xmlns:a16="http://schemas.microsoft.com/office/drawing/2014/main" id="{23F0441C-8266-5240-F5ED-1EC4ABB12858}"/>
                </a:ext>
              </a:extLst>
            </p:cNvPr>
            <p:cNvSpPr/>
            <p:nvPr/>
          </p:nvSpPr>
          <p:spPr>
            <a:xfrm>
              <a:off x="-47043" y="6136278"/>
              <a:ext cx="605641"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A379A35-6099-C29A-7E87-F4581AD15E05}"/>
              </a:ext>
            </a:extLst>
          </p:cNvPr>
          <p:cNvSpPr txBox="1"/>
          <p:nvPr/>
        </p:nvSpPr>
        <p:spPr>
          <a:xfrm>
            <a:off x="9665110" y="6331430"/>
            <a:ext cx="2526890" cy="323165"/>
          </a:xfrm>
          <a:prstGeom prst="rect">
            <a:avLst/>
          </a:prstGeom>
          <a:noFill/>
        </p:spPr>
        <p:txBody>
          <a:bodyPr wrap="square">
            <a:spAutoFit/>
          </a:bodyPr>
          <a:lstStyle/>
          <a:p>
            <a:r>
              <a:rPr lang="en-US" sz="1500" u="none" strike="noStrike" dirty="0">
                <a:solidFill>
                  <a:schemeClr val="bg1"/>
                </a:solidFill>
                <a:effectLst/>
                <a:latin typeface="Gotham Book" pitchFamily="2" charset="0"/>
                <a:cs typeface="Gotham Book" pitchFamily="2" charset="0"/>
              </a:rPr>
              <a:t>Image: City of Detroit</a:t>
            </a:r>
          </a:p>
        </p:txBody>
      </p:sp>
    </p:spTree>
    <p:extLst>
      <p:ext uri="{BB962C8B-B14F-4D97-AF65-F5344CB8AC3E}">
        <p14:creationId xmlns:p14="http://schemas.microsoft.com/office/powerpoint/2010/main" val="53768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sp>
        <p:nvSpPr>
          <p:cNvPr id="11" name="Title 1">
            <a:extLst>
              <a:ext uri="{FF2B5EF4-FFF2-40B4-BE49-F238E27FC236}">
                <a16:creationId xmlns:a16="http://schemas.microsoft.com/office/drawing/2014/main" id="{9E35C0B6-2ED6-901D-4E1F-0749294A9933}"/>
              </a:ext>
            </a:extLst>
          </p:cNvPr>
          <p:cNvSpPr txBox="1">
            <a:spLocks/>
          </p:cNvSpPr>
          <p:nvPr/>
        </p:nvSpPr>
        <p:spPr>
          <a:xfrm>
            <a:off x="321649" y="400496"/>
            <a:ext cx="11862068" cy="7217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Outreach and Engagement</a:t>
            </a:r>
            <a:endParaRPr lang="en-US" sz="2000" dirty="0">
              <a:latin typeface="Gotham Book" pitchFamily="2" charset="0"/>
              <a:cs typeface="Gotham Book" pitchFamily="2" charset="0"/>
            </a:endParaRPr>
          </a:p>
        </p:txBody>
      </p:sp>
      <p:sp>
        <p:nvSpPr>
          <p:cNvPr id="12" name="TextBox 11">
            <a:extLst>
              <a:ext uri="{FF2B5EF4-FFF2-40B4-BE49-F238E27FC236}">
                <a16:creationId xmlns:a16="http://schemas.microsoft.com/office/drawing/2014/main" id="{64EB3A34-3B5E-124E-0177-396830B22106}"/>
              </a:ext>
            </a:extLst>
          </p:cNvPr>
          <p:cNvSpPr txBox="1"/>
          <p:nvPr/>
        </p:nvSpPr>
        <p:spPr>
          <a:xfrm>
            <a:off x="357471" y="1493262"/>
            <a:ext cx="6562409" cy="486287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3000" dirty="0">
                <a:latin typeface="Gotham Light" pitchFamily="2" charset="0"/>
                <a:cs typeface="Gotham Light" pitchFamily="2" charset="0"/>
              </a:rPr>
              <a:t>Proposals should be guided by environmental justice communities of concern</a:t>
            </a:r>
          </a:p>
          <a:p>
            <a:pPr marL="742950" lvl="1" indent="-285750">
              <a:spcAft>
                <a:spcPts val="2400"/>
              </a:spcAft>
              <a:buFont typeface="Arial" panose="020B0604020202020204" pitchFamily="34" charset="0"/>
              <a:buChar char="•"/>
            </a:pPr>
            <a:r>
              <a:rPr lang="en-US" sz="2500" dirty="0">
                <a:latin typeface="Gotham Light" pitchFamily="2" charset="0"/>
                <a:cs typeface="Gotham Light" pitchFamily="2" charset="0"/>
              </a:rPr>
              <a:t>Both a matter of principle and effective, sustainable policymaking</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Relies upon reaching out and listening to the needs of community members</a:t>
            </a:r>
          </a:p>
          <a:p>
            <a:pPr marL="285750" indent="-285750">
              <a:spcAft>
                <a:spcPts val="2400"/>
              </a:spcAft>
              <a:buFont typeface="Arial" panose="020B0604020202020204" pitchFamily="34" charset="0"/>
              <a:buChar char="•"/>
            </a:pPr>
            <a:endParaRPr lang="en-US" sz="3000" dirty="0">
              <a:latin typeface="Gotham Light" pitchFamily="2" charset="0"/>
              <a:cs typeface="Gotham Light" pitchFamily="2" charset="0"/>
            </a:endParaRPr>
          </a:p>
        </p:txBody>
      </p:sp>
      <p:pic>
        <p:nvPicPr>
          <p:cNvPr id="1026" name="Picture 2" descr="Our Approach — California Community Listening Sessions">
            <a:extLst>
              <a:ext uri="{FF2B5EF4-FFF2-40B4-BE49-F238E27FC236}">
                <a16:creationId xmlns:a16="http://schemas.microsoft.com/office/drawing/2014/main" id="{CF259363-3254-939B-F1F1-8F6C225513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21" r="12021"/>
          <a:stretch/>
        </p:blipFill>
        <p:spPr bwMode="auto">
          <a:xfrm>
            <a:off x="7399565" y="438477"/>
            <a:ext cx="4662519" cy="4662519"/>
          </a:xfrm>
          <a:prstGeom prst="ellipse">
            <a:avLst/>
          </a:prstGeom>
          <a:noFill/>
          <a:extLst>
            <a:ext uri="{909E8E84-426E-40DD-AFC4-6F175D3DCCD1}">
              <a14:hiddenFill xmlns:a14="http://schemas.microsoft.com/office/drawing/2010/main">
                <a:solidFill>
                  <a:srgbClr val="FFFFFF"/>
                </a:solidFill>
              </a14:hiddenFill>
            </a:ext>
          </a:extLst>
        </p:spPr>
      </p:pic>
      <p:pic>
        <p:nvPicPr>
          <p:cNvPr id="3074" name="Picture 2" descr="140+ Door To Door Survey Stock Photos, Pictures &amp; Royalty-Free Images -  iStock | Door to door salesperson">
            <a:extLst>
              <a:ext uri="{FF2B5EF4-FFF2-40B4-BE49-F238E27FC236}">
                <a16:creationId xmlns:a16="http://schemas.microsoft.com/office/drawing/2014/main" id="{EF77AF75-F30E-64E1-4AB8-88361482D2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67" r="16667"/>
          <a:stretch/>
        </p:blipFill>
        <p:spPr bwMode="auto">
          <a:xfrm>
            <a:off x="7061876" y="2584215"/>
            <a:ext cx="3366541" cy="3366541"/>
          </a:xfrm>
          <a:prstGeom prst="ellipse">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6FCF029-000E-41F8-CEAC-F9F3A267FF87}"/>
              </a:ext>
            </a:extLst>
          </p:cNvPr>
          <p:cNvGrpSpPr/>
          <p:nvPr/>
        </p:nvGrpSpPr>
        <p:grpSpPr>
          <a:xfrm>
            <a:off x="-47043" y="6136278"/>
            <a:ext cx="12395726" cy="721722"/>
            <a:chOff x="-47043" y="6136278"/>
            <a:chExt cx="12395726" cy="721722"/>
          </a:xfrm>
        </p:grpSpPr>
        <p:grpSp>
          <p:nvGrpSpPr>
            <p:cNvPr id="13" name="Group 12">
              <a:extLst>
                <a:ext uri="{FF2B5EF4-FFF2-40B4-BE49-F238E27FC236}">
                  <a16:creationId xmlns:a16="http://schemas.microsoft.com/office/drawing/2014/main" id="{06A7769D-6950-08F4-6CD6-56D1ABA28F6B}"/>
                </a:ext>
              </a:extLst>
            </p:cNvPr>
            <p:cNvGrpSpPr/>
            <p:nvPr/>
          </p:nvGrpSpPr>
          <p:grpSpPr>
            <a:xfrm>
              <a:off x="156683" y="6136278"/>
              <a:ext cx="12192000" cy="721722"/>
              <a:chOff x="-8283" y="6136278"/>
              <a:chExt cx="12192000" cy="721722"/>
            </a:xfrm>
          </p:grpSpPr>
          <p:grpSp>
            <p:nvGrpSpPr>
              <p:cNvPr id="15" name="Group 14">
                <a:extLst>
                  <a:ext uri="{FF2B5EF4-FFF2-40B4-BE49-F238E27FC236}">
                    <a16:creationId xmlns:a16="http://schemas.microsoft.com/office/drawing/2014/main" id="{05B409DD-BDF8-B425-721A-E17C59E79CC3}"/>
                  </a:ext>
                </a:extLst>
              </p:cNvPr>
              <p:cNvGrpSpPr/>
              <p:nvPr/>
            </p:nvGrpSpPr>
            <p:grpSpPr>
              <a:xfrm>
                <a:off x="-8283" y="6136278"/>
                <a:ext cx="12192000" cy="721722"/>
                <a:chOff x="-8283" y="6136278"/>
                <a:chExt cx="12192000" cy="721722"/>
              </a:xfrm>
            </p:grpSpPr>
            <p:grpSp>
              <p:nvGrpSpPr>
                <p:cNvPr id="17" name="Group 16">
                  <a:extLst>
                    <a:ext uri="{FF2B5EF4-FFF2-40B4-BE49-F238E27FC236}">
                      <a16:creationId xmlns:a16="http://schemas.microsoft.com/office/drawing/2014/main" id="{E5AC561E-A152-C6DA-D122-652D30F7B6F2}"/>
                    </a:ext>
                  </a:extLst>
                </p:cNvPr>
                <p:cNvGrpSpPr/>
                <p:nvPr/>
              </p:nvGrpSpPr>
              <p:grpSpPr>
                <a:xfrm>
                  <a:off x="-8283" y="6136278"/>
                  <a:ext cx="12192000" cy="721722"/>
                  <a:chOff x="-8283" y="6136278"/>
                  <a:chExt cx="12192000" cy="721722"/>
                </a:xfrm>
              </p:grpSpPr>
              <p:sp>
                <p:nvSpPr>
                  <p:cNvPr id="19" name="Rectangle 18">
                    <a:extLst>
                      <a:ext uri="{FF2B5EF4-FFF2-40B4-BE49-F238E27FC236}">
                        <a16:creationId xmlns:a16="http://schemas.microsoft.com/office/drawing/2014/main" id="{DE574ABA-90E3-1411-DF4B-B6CDB64DFB5A}"/>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14B82F4-F58E-4C3B-A509-8AEA47E6FD4B}"/>
                      </a:ext>
                    </a:extLst>
                  </p:cNvPr>
                  <p:cNvPicPr>
                    <a:picLocks noChangeAspect="1"/>
                  </p:cNvPicPr>
                  <p:nvPr/>
                </p:nvPicPr>
                <p:blipFill>
                  <a:blip r:embed="rId5"/>
                  <a:stretch>
                    <a:fillRect/>
                  </a:stretch>
                </p:blipFill>
                <p:spPr>
                  <a:xfrm>
                    <a:off x="2201517" y="6136278"/>
                    <a:ext cx="7772400" cy="721722"/>
                  </a:xfrm>
                  <a:prstGeom prst="rect">
                    <a:avLst/>
                  </a:prstGeom>
                </p:spPr>
              </p:pic>
            </p:grpSp>
            <p:sp>
              <p:nvSpPr>
                <p:cNvPr id="18" name="Rectangle 17">
                  <a:extLst>
                    <a:ext uri="{FF2B5EF4-FFF2-40B4-BE49-F238E27FC236}">
                      <a16:creationId xmlns:a16="http://schemas.microsoft.com/office/drawing/2014/main" id="{2FE81D16-E346-8CF3-80A8-7660C3F31A06}"/>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F51BFBA0-95E8-0A34-A4DE-862D2EB423E9}"/>
                  </a:ext>
                </a:extLst>
              </p:cNvPr>
              <p:cNvPicPr>
                <a:picLocks noChangeAspect="1"/>
              </p:cNvPicPr>
              <p:nvPr/>
            </p:nvPicPr>
            <p:blipFill rotWithShape="1">
              <a:blip r:embed="rId6"/>
              <a:srcRect r="11129" b="10446"/>
              <a:stretch/>
            </p:blipFill>
            <p:spPr>
              <a:xfrm>
                <a:off x="5793950" y="6173973"/>
                <a:ext cx="516254" cy="646331"/>
              </a:xfrm>
              <a:prstGeom prst="rect">
                <a:avLst/>
              </a:prstGeom>
            </p:spPr>
          </p:pic>
        </p:grpSp>
        <p:sp>
          <p:nvSpPr>
            <p:cNvPr id="14" name="Rectangle 13">
              <a:extLst>
                <a:ext uri="{FF2B5EF4-FFF2-40B4-BE49-F238E27FC236}">
                  <a16:creationId xmlns:a16="http://schemas.microsoft.com/office/drawing/2014/main" id="{539EF5C7-4C77-3666-A3BC-B269D1E414D9}"/>
                </a:ext>
              </a:extLst>
            </p:cNvPr>
            <p:cNvSpPr/>
            <p:nvPr/>
          </p:nvSpPr>
          <p:spPr>
            <a:xfrm>
              <a:off x="-47043" y="6136278"/>
              <a:ext cx="605641"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F3013B6-9753-EC52-529F-77FDACB853C1}"/>
              </a:ext>
            </a:extLst>
          </p:cNvPr>
          <p:cNvSpPr txBox="1"/>
          <p:nvPr/>
        </p:nvSpPr>
        <p:spPr>
          <a:xfrm>
            <a:off x="10233764" y="6331430"/>
            <a:ext cx="1958236" cy="323165"/>
          </a:xfrm>
          <a:prstGeom prst="rect">
            <a:avLst/>
          </a:prstGeom>
          <a:noFill/>
        </p:spPr>
        <p:txBody>
          <a:bodyPr wrap="square">
            <a:spAutoFit/>
          </a:bodyPr>
          <a:lstStyle/>
          <a:p>
            <a:r>
              <a:rPr lang="en-US" sz="1500" u="none" strike="noStrike" dirty="0">
                <a:solidFill>
                  <a:schemeClr val="bg1"/>
                </a:solidFill>
                <a:effectLst/>
                <a:latin typeface="Gotham Book" pitchFamily="2" charset="0"/>
                <a:cs typeface="Gotham Book" pitchFamily="2" charset="0"/>
              </a:rPr>
              <a:t>Image: </a:t>
            </a:r>
            <a:r>
              <a:rPr lang="en-US" sz="1500" u="none" strike="noStrike" dirty="0" err="1">
                <a:solidFill>
                  <a:schemeClr val="bg1"/>
                </a:solidFill>
                <a:effectLst/>
                <a:latin typeface="Gotham Book" pitchFamily="2" charset="0"/>
                <a:cs typeface="Gotham Book" pitchFamily="2" charset="0"/>
              </a:rPr>
              <a:t>Unsplash</a:t>
            </a:r>
            <a:endParaRPr lang="en-US" sz="1500" u="none" strike="noStrike" dirty="0">
              <a:solidFill>
                <a:schemeClr val="bg1"/>
              </a:solidFill>
              <a:effectLst/>
              <a:latin typeface="Gotham Book" pitchFamily="2" charset="0"/>
              <a:cs typeface="Gotham Book" pitchFamily="2" charset="0"/>
            </a:endParaRPr>
          </a:p>
        </p:txBody>
      </p:sp>
    </p:spTree>
    <p:extLst>
      <p:ext uri="{BB962C8B-B14F-4D97-AF65-F5344CB8AC3E}">
        <p14:creationId xmlns:p14="http://schemas.microsoft.com/office/powerpoint/2010/main" val="176511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sp>
        <p:nvSpPr>
          <p:cNvPr id="11" name="Title 1">
            <a:extLst>
              <a:ext uri="{FF2B5EF4-FFF2-40B4-BE49-F238E27FC236}">
                <a16:creationId xmlns:a16="http://schemas.microsoft.com/office/drawing/2014/main" id="{9E35C0B6-2ED6-901D-4E1F-0749294A9933}"/>
              </a:ext>
            </a:extLst>
          </p:cNvPr>
          <p:cNvSpPr txBox="1">
            <a:spLocks/>
          </p:cNvSpPr>
          <p:nvPr/>
        </p:nvSpPr>
        <p:spPr>
          <a:xfrm>
            <a:off x="321649" y="400496"/>
            <a:ext cx="11862068" cy="7217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Information Gathering</a:t>
            </a:r>
            <a:endParaRPr lang="en-US" sz="2000" dirty="0">
              <a:latin typeface="Gotham Book" pitchFamily="2" charset="0"/>
              <a:cs typeface="Gotham Book" pitchFamily="2" charset="0"/>
            </a:endParaRPr>
          </a:p>
        </p:txBody>
      </p:sp>
      <p:sp>
        <p:nvSpPr>
          <p:cNvPr id="3" name="TextBox 2">
            <a:extLst>
              <a:ext uri="{FF2B5EF4-FFF2-40B4-BE49-F238E27FC236}">
                <a16:creationId xmlns:a16="http://schemas.microsoft.com/office/drawing/2014/main" id="{9BC98550-D35B-27F1-F1AA-046B1304A249}"/>
              </a:ext>
            </a:extLst>
          </p:cNvPr>
          <p:cNvSpPr txBox="1"/>
          <p:nvPr/>
        </p:nvSpPr>
        <p:spPr>
          <a:xfrm>
            <a:off x="580990" y="2190144"/>
            <a:ext cx="5436479" cy="4555093"/>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Surveys and community engagement</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Emissions inventory</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Tree canopy and green space analysis</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Housing review</a:t>
            </a:r>
          </a:p>
          <a:p>
            <a:pPr marL="285750" indent="-285750">
              <a:spcAft>
                <a:spcPts val="2400"/>
              </a:spcAft>
              <a:buFont typeface="Arial" panose="020B0604020202020204" pitchFamily="34" charset="0"/>
              <a:buChar char="•"/>
            </a:pPr>
            <a:endParaRPr lang="en-US" sz="3000" dirty="0">
              <a:latin typeface="Gotham Light" pitchFamily="2" charset="0"/>
              <a:cs typeface="Gotham Light" pitchFamily="2" charset="0"/>
            </a:endParaRPr>
          </a:p>
        </p:txBody>
      </p:sp>
      <p:sp>
        <p:nvSpPr>
          <p:cNvPr id="12" name="Rectangle 11">
            <a:extLst>
              <a:ext uri="{FF2B5EF4-FFF2-40B4-BE49-F238E27FC236}">
                <a16:creationId xmlns:a16="http://schemas.microsoft.com/office/drawing/2014/main" id="{13675927-0CAD-9DD2-EEE7-B6F9271F531B}"/>
              </a:ext>
            </a:extLst>
          </p:cNvPr>
          <p:cNvSpPr/>
          <p:nvPr/>
        </p:nvSpPr>
        <p:spPr>
          <a:xfrm>
            <a:off x="686933" y="1863634"/>
            <a:ext cx="10661073"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7D323E-1D5A-7ADD-5F5B-A43C714FA845}"/>
              </a:ext>
            </a:extLst>
          </p:cNvPr>
          <p:cNvSpPr/>
          <p:nvPr/>
        </p:nvSpPr>
        <p:spPr>
          <a:xfrm rot="16200000">
            <a:off x="3966737" y="3666857"/>
            <a:ext cx="4572000" cy="457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A5B9FA7-F56B-2B27-88C9-6562297D9A5F}"/>
              </a:ext>
            </a:extLst>
          </p:cNvPr>
          <p:cNvSpPr txBox="1">
            <a:spLocks/>
          </p:cNvSpPr>
          <p:nvPr/>
        </p:nvSpPr>
        <p:spPr>
          <a:xfrm>
            <a:off x="1209613" y="1282779"/>
            <a:ext cx="4179231" cy="4984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kern="1400" spc="-50" dirty="0">
                <a:latin typeface="Gotham Book" pitchFamily="2" charset="0"/>
                <a:ea typeface="Times New Roman" panose="02020603050405020304" pitchFamily="18" charset="0"/>
                <a:cs typeface="Gotham Book" pitchFamily="2" charset="0"/>
              </a:rPr>
              <a:t>Policy Development</a:t>
            </a:r>
            <a:endParaRPr lang="en-US" sz="3000" b="1" dirty="0">
              <a:latin typeface="Gotham Book" pitchFamily="2" charset="0"/>
              <a:cs typeface="Gotham Book" pitchFamily="2" charset="0"/>
            </a:endParaRPr>
          </a:p>
        </p:txBody>
      </p:sp>
      <p:sp>
        <p:nvSpPr>
          <p:cNvPr id="16" name="Title 1">
            <a:extLst>
              <a:ext uri="{FF2B5EF4-FFF2-40B4-BE49-F238E27FC236}">
                <a16:creationId xmlns:a16="http://schemas.microsoft.com/office/drawing/2014/main" id="{A7561AAF-9D97-5BD8-2BDB-9F39370D22AD}"/>
              </a:ext>
            </a:extLst>
          </p:cNvPr>
          <p:cNvSpPr txBox="1">
            <a:spLocks/>
          </p:cNvSpPr>
          <p:nvPr/>
        </p:nvSpPr>
        <p:spPr>
          <a:xfrm>
            <a:off x="6722186" y="1319540"/>
            <a:ext cx="4179231" cy="4984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kern="1400" spc="-50" dirty="0">
                <a:latin typeface="Gotham Book" pitchFamily="2" charset="0"/>
                <a:ea typeface="Times New Roman" panose="02020603050405020304" pitchFamily="18" charset="0"/>
                <a:cs typeface="Gotham Book" pitchFamily="2" charset="0"/>
              </a:rPr>
              <a:t>Funding</a:t>
            </a:r>
            <a:endParaRPr lang="en-US" sz="3000" b="1" dirty="0">
              <a:latin typeface="Gotham Book" pitchFamily="2" charset="0"/>
              <a:cs typeface="Gotham Book" pitchFamily="2" charset="0"/>
            </a:endParaRPr>
          </a:p>
        </p:txBody>
      </p:sp>
      <p:grpSp>
        <p:nvGrpSpPr>
          <p:cNvPr id="17" name="Group 16">
            <a:extLst>
              <a:ext uri="{FF2B5EF4-FFF2-40B4-BE49-F238E27FC236}">
                <a16:creationId xmlns:a16="http://schemas.microsoft.com/office/drawing/2014/main" id="{2969782E-CB4D-DC78-F07D-C10C69EDE9D6}"/>
              </a:ext>
            </a:extLst>
          </p:cNvPr>
          <p:cNvGrpSpPr/>
          <p:nvPr/>
        </p:nvGrpSpPr>
        <p:grpSpPr>
          <a:xfrm>
            <a:off x="-47043" y="6136278"/>
            <a:ext cx="12395726" cy="721722"/>
            <a:chOff x="-47043" y="6136278"/>
            <a:chExt cx="12395726" cy="721722"/>
          </a:xfrm>
        </p:grpSpPr>
        <p:grpSp>
          <p:nvGrpSpPr>
            <p:cNvPr id="18" name="Group 17">
              <a:extLst>
                <a:ext uri="{FF2B5EF4-FFF2-40B4-BE49-F238E27FC236}">
                  <a16:creationId xmlns:a16="http://schemas.microsoft.com/office/drawing/2014/main" id="{B329A6D1-4C38-94FF-BF2F-30424C4B5360}"/>
                </a:ext>
              </a:extLst>
            </p:cNvPr>
            <p:cNvGrpSpPr/>
            <p:nvPr/>
          </p:nvGrpSpPr>
          <p:grpSpPr>
            <a:xfrm>
              <a:off x="156683" y="6136278"/>
              <a:ext cx="12192000" cy="721722"/>
              <a:chOff x="-8283" y="6136278"/>
              <a:chExt cx="12192000" cy="721722"/>
            </a:xfrm>
          </p:grpSpPr>
          <p:grpSp>
            <p:nvGrpSpPr>
              <p:cNvPr id="20" name="Group 19">
                <a:extLst>
                  <a:ext uri="{FF2B5EF4-FFF2-40B4-BE49-F238E27FC236}">
                    <a16:creationId xmlns:a16="http://schemas.microsoft.com/office/drawing/2014/main" id="{9DDB34D9-1044-5706-C959-22320CA71352}"/>
                  </a:ext>
                </a:extLst>
              </p:cNvPr>
              <p:cNvGrpSpPr/>
              <p:nvPr/>
            </p:nvGrpSpPr>
            <p:grpSpPr>
              <a:xfrm>
                <a:off x="-8283" y="6136278"/>
                <a:ext cx="12192000" cy="721722"/>
                <a:chOff x="-8283" y="6136278"/>
                <a:chExt cx="12192000" cy="721722"/>
              </a:xfrm>
            </p:grpSpPr>
            <p:grpSp>
              <p:nvGrpSpPr>
                <p:cNvPr id="22" name="Group 21">
                  <a:extLst>
                    <a:ext uri="{FF2B5EF4-FFF2-40B4-BE49-F238E27FC236}">
                      <a16:creationId xmlns:a16="http://schemas.microsoft.com/office/drawing/2014/main" id="{37F46260-A721-A57F-75F1-1C37ECC1D19E}"/>
                    </a:ext>
                  </a:extLst>
                </p:cNvPr>
                <p:cNvGrpSpPr/>
                <p:nvPr/>
              </p:nvGrpSpPr>
              <p:grpSpPr>
                <a:xfrm>
                  <a:off x="-8283" y="6136278"/>
                  <a:ext cx="12192000" cy="721722"/>
                  <a:chOff x="-8283" y="6136278"/>
                  <a:chExt cx="12192000" cy="721722"/>
                </a:xfrm>
              </p:grpSpPr>
              <p:sp>
                <p:nvSpPr>
                  <p:cNvPr id="24" name="Rectangle 23">
                    <a:extLst>
                      <a:ext uri="{FF2B5EF4-FFF2-40B4-BE49-F238E27FC236}">
                        <a16:creationId xmlns:a16="http://schemas.microsoft.com/office/drawing/2014/main" id="{833D6441-D0FC-57B0-32A3-024FA36A46F3}"/>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76C0A31-E316-0721-EC33-F1EFF95CBA86}"/>
                      </a:ext>
                    </a:extLst>
                  </p:cNvPr>
                  <p:cNvPicPr>
                    <a:picLocks noChangeAspect="1"/>
                  </p:cNvPicPr>
                  <p:nvPr/>
                </p:nvPicPr>
                <p:blipFill>
                  <a:blip r:embed="rId3"/>
                  <a:stretch>
                    <a:fillRect/>
                  </a:stretch>
                </p:blipFill>
                <p:spPr>
                  <a:xfrm>
                    <a:off x="2201517" y="6136278"/>
                    <a:ext cx="7772400" cy="721722"/>
                  </a:xfrm>
                  <a:prstGeom prst="rect">
                    <a:avLst/>
                  </a:prstGeom>
                </p:spPr>
              </p:pic>
            </p:grpSp>
            <p:sp>
              <p:nvSpPr>
                <p:cNvPr id="23" name="Rectangle 22">
                  <a:extLst>
                    <a:ext uri="{FF2B5EF4-FFF2-40B4-BE49-F238E27FC236}">
                      <a16:creationId xmlns:a16="http://schemas.microsoft.com/office/drawing/2014/main" id="{589D862E-59B5-AB7F-47B9-ACE4D59E353B}"/>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09BDDAE7-F643-957A-3987-8D9E48DD8F86}"/>
                  </a:ext>
                </a:extLst>
              </p:cNvPr>
              <p:cNvPicPr>
                <a:picLocks noChangeAspect="1"/>
              </p:cNvPicPr>
              <p:nvPr/>
            </p:nvPicPr>
            <p:blipFill rotWithShape="1">
              <a:blip r:embed="rId4"/>
              <a:srcRect r="11129" b="10446"/>
              <a:stretch/>
            </p:blipFill>
            <p:spPr>
              <a:xfrm>
                <a:off x="5793950" y="6173973"/>
                <a:ext cx="516254" cy="646331"/>
              </a:xfrm>
              <a:prstGeom prst="rect">
                <a:avLst/>
              </a:prstGeom>
            </p:spPr>
          </p:pic>
        </p:grpSp>
        <p:sp>
          <p:nvSpPr>
            <p:cNvPr id="19" name="Rectangle 18">
              <a:extLst>
                <a:ext uri="{FF2B5EF4-FFF2-40B4-BE49-F238E27FC236}">
                  <a16:creationId xmlns:a16="http://schemas.microsoft.com/office/drawing/2014/main" id="{501C01E2-045B-CBAA-FA73-81CED11414DC}"/>
                </a:ext>
              </a:extLst>
            </p:cNvPr>
            <p:cNvSpPr/>
            <p:nvPr/>
          </p:nvSpPr>
          <p:spPr>
            <a:xfrm>
              <a:off x="-47043" y="6136278"/>
              <a:ext cx="605641"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EB4BDA31-DC4C-F773-4849-D0521233D4E6}"/>
              </a:ext>
            </a:extLst>
          </p:cNvPr>
          <p:cNvSpPr txBox="1"/>
          <p:nvPr/>
        </p:nvSpPr>
        <p:spPr>
          <a:xfrm>
            <a:off x="6488005" y="2258556"/>
            <a:ext cx="5436479" cy="3631763"/>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Federal grants</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State programs</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Non-profit organizations</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Local financing tools</a:t>
            </a:r>
          </a:p>
          <a:p>
            <a:pPr marL="285750" indent="-285750">
              <a:spcAft>
                <a:spcPts val="2400"/>
              </a:spcAft>
              <a:buFont typeface="Arial" panose="020B0604020202020204" pitchFamily="34" charset="0"/>
              <a:buChar char="•"/>
            </a:pPr>
            <a:endParaRPr lang="en-US" sz="3000" dirty="0">
              <a:latin typeface="Gotham Light" pitchFamily="2" charset="0"/>
              <a:cs typeface="Gotham Light" pitchFamily="2" charset="0"/>
            </a:endParaRPr>
          </a:p>
        </p:txBody>
      </p:sp>
    </p:spTree>
    <p:extLst>
      <p:ext uri="{BB962C8B-B14F-4D97-AF65-F5344CB8AC3E}">
        <p14:creationId xmlns:p14="http://schemas.microsoft.com/office/powerpoint/2010/main" val="242624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fade">
                                      <p:cBhvr>
                                        <p:cTn id="30" dur="500"/>
                                        <p:tgtEl>
                                          <p:spTgt spid="2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xEl>
                                              <p:pRg st="2" end="2"/>
                                            </p:txEl>
                                          </p:spTgt>
                                        </p:tgtEl>
                                        <p:attrNameLst>
                                          <p:attrName>style.visibility</p:attrName>
                                        </p:attrNameLst>
                                      </p:cBhvr>
                                      <p:to>
                                        <p:strVal val="visible"/>
                                      </p:to>
                                    </p:set>
                                    <p:animEffect transition="in" filter="fade">
                                      <p:cBhvr>
                                        <p:cTn id="35" dur="500"/>
                                        <p:tgtEl>
                                          <p:spTgt spid="2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xEl>
                                              <p:pRg st="3" end="3"/>
                                            </p:txEl>
                                          </p:spTgt>
                                        </p:tgtEl>
                                        <p:attrNameLst>
                                          <p:attrName>style.visibility</p:attrName>
                                        </p:attrNameLst>
                                      </p:cBhvr>
                                      <p:to>
                                        <p:strVal val="visible"/>
                                      </p:to>
                                    </p:set>
                                    <p:animEffect transition="in" filter="fade">
                                      <p:cBhvr>
                                        <p:cTn id="40"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grpSp>
        <p:nvGrpSpPr>
          <p:cNvPr id="11" name="Group 10">
            <a:extLst>
              <a:ext uri="{FF2B5EF4-FFF2-40B4-BE49-F238E27FC236}">
                <a16:creationId xmlns:a16="http://schemas.microsoft.com/office/drawing/2014/main" id="{BE898B6D-55E1-88FA-3A6E-F72CFCD4A19A}"/>
              </a:ext>
            </a:extLst>
          </p:cNvPr>
          <p:cNvGrpSpPr/>
          <p:nvPr/>
        </p:nvGrpSpPr>
        <p:grpSpPr>
          <a:xfrm>
            <a:off x="-47043" y="6136278"/>
            <a:ext cx="12395726" cy="721722"/>
            <a:chOff x="-47043" y="6136278"/>
            <a:chExt cx="12395726" cy="721722"/>
          </a:xfrm>
        </p:grpSpPr>
        <p:grpSp>
          <p:nvGrpSpPr>
            <p:cNvPr id="12" name="Group 11">
              <a:extLst>
                <a:ext uri="{FF2B5EF4-FFF2-40B4-BE49-F238E27FC236}">
                  <a16:creationId xmlns:a16="http://schemas.microsoft.com/office/drawing/2014/main" id="{3696EC75-2ADE-2B90-BBCE-9B0AB3A81A45}"/>
                </a:ext>
              </a:extLst>
            </p:cNvPr>
            <p:cNvGrpSpPr/>
            <p:nvPr/>
          </p:nvGrpSpPr>
          <p:grpSpPr>
            <a:xfrm>
              <a:off x="156683" y="6136278"/>
              <a:ext cx="12192000" cy="721722"/>
              <a:chOff x="-8283" y="6136278"/>
              <a:chExt cx="12192000" cy="721722"/>
            </a:xfrm>
          </p:grpSpPr>
          <p:grpSp>
            <p:nvGrpSpPr>
              <p:cNvPr id="14" name="Group 13">
                <a:extLst>
                  <a:ext uri="{FF2B5EF4-FFF2-40B4-BE49-F238E27FC236}">
                    <a16:creationId xmlns:a16="http://schemas.microsoft.com/office/drawing/2014/main" id="{5EB6FE5E-1C3E-F03E-C3CB-868F50C0D4A5}"/>
                  </a:ext>
                </a:extLst>
              </p:cNvPr>
              <p:cNvGrpSpPr/>
              <p:nvPr/>
            </p:nvGrpSpPr>
            <p:grpSpPr>
              <a:xfrm>
                <a:off x="-8283" y="6136278"/>
                <a:ext cx="12192000" cy="721722"/>
                <a:chOff x="-8283" y="6136278"/>
                <a:chExt cx="12192000" cy="721722"/>
              </a:xfrm>
            </p:grpSpPr>
            <p:grpSp>
              <p:nvGrpSpPr>
                <p:cNvPr id="16" name="Group 15">
                  <a:extLst>
                    <a:ext uri="{FF2B5EF4-FFF2-40B4-BE49-F238E27FC236}">
                      <a16:creationId xmlns:a16="http://schemas.microsoft.com/office/drawing/2014/main" id="{B07D6F7F-0C2F-F6B2-F2ED-650A74112A5D}"/>
                    </a:ext>
                  </a:extLst>
                </p:cNvPr>
                <p:cNvGrpSpPr/>
                <p:nvPr/>
              </p:nvGrpSpPr>
              <p:grpSpPr>
                <a:xfrm>
                  <a:off x="-8283" y="6136278"/>
                  <a:ext cx="12192000" cy="721722"/>
                  <a:chOff x="-8283" y="6136278"/>
                  <a:chExt cx="12192000" cy="721722"/>
                </a:xfrm>
              </p:grpSpPr>
              <p:sp>
                <p:nvSpPr>
                  <p:cNvPr id="18" name="Rectangle 17">
                    <a:extLst>
                      <a:ext uri="{FF2B5EF4-FFF2-40B4-BE49-F238E27FC236}">
                        <a16:creationId xmlns:a16="http://schemas.microsoft.com/office/drawing/2014/main" id="{42D680A8-733E-8081-37C8-B730F2159FB7}"/>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43E94A0-0B30-3888-CFEC-62EC4AACC548}"/>
                      </a:ext>
                    </a:extLst>
                  </p:cNvPr>
                  <p:cNvPicPr>
                    <a:picLocks noChangeAspect="1"/>
                  </p:cNvPicPr>
                  <p:nvPr/>
                </p:nvPicPr>
                <p:blipFill>
                  <a:blip r:embed="rId3"/>
                  <a:stretch>
                    <a:fillRect/>
                  </a:stretch>
                </p:blipFill>
                <p:spPr>
                  <a:xfrm>
                    <a:off x="2201517" y="6136278"/>
                    <a:ext cx="7772400" cy="721722"/>
                  </a:xfrm>
                  <a:prstGeom prst="rect">
                    <a:avLst/>
                  </a:prstGeom>
                </p:spPr>
              </p:pic>
            </p:grpSp>
            <p:sp>
              <p:nvSpPr>
                <p:cNvPr id="17" name="Rectangle 16">
                  <a:extLst>
                    <a:ext uri="{FF2B5EF4-FFF2-40B4-BE49-F238E27FC236}">
                      <a16:creationId xmlns:a16="http://schemas.microsoft.com/office/drawing/2014/main" id="{02C016C2-CEAA-E43D-D371-78E09A8848C9}"/>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5719E18C-6C03-DEB3-0F7E-1A1941FE2036}"/>
                  </a:ext>
                </a:extLst>
              </p:cNvPr>
              <p:cNvPicPr>
                <a:picLocks noChangeAspect="1"/>
              </p:cNvPicPr>
              <p:nvPr/>
            </p:nvPicPr>
            <p:blipFill rotWithShape="1">
              <a:blip r:embed="rId4"/>
              <a:srcRect r="11129" b="10446"/>
              <a:stretch/>
            </p:blipFill>
            <p:spPr>
              <a:xfrm>
                <a:off x="5793950" y="6173973"/>
                <a:ext cx="516254" cy="646331"/>
              </a:xfrm>
              <a:prstGeom prst="rect">
                <a:avLst/>
              </a:prstGeom>
            </p:spPr>
          </p:pic>
        </p:grpSp>
        <p:sp>
          <p:nvSpPr>
            <p:cNvPr id="13" name="Rectangle 12">
              <a:extLst>
                <a:ext uri="{FF2B5EF4-FFF2-40B4-BE49-F238E27FC236}">
                  <a16:creationId xmlns:a16="http://schemas.microsoft.com/office/drawing/2014/main" id="{EF794546-7929-D7BF-DC08-371ACAC645E8}"/>
                </a:ext>
              </a:extLst>
            </p:cNvPr>
            <p:cNvSpPr/>
            <p:nvPr/>
          </p:nvSpPr>
          <p:spPr>
            <a:xfrm>
              <a:off x="-47043" y="6136278"/>
              <a:ext cx="605641"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0572671-FFB2-2ABD-BD05-9F77C155D741}"/>
              </a:ext>
            </a:extLst>
          </p:cNvPr>
          <p:cNvSpPr txBox="1"/>
          <p:nvPr/>
        </p:nvSpPr>
        <p:spPr>
          <a:xfrm>
            <a:off x="357471" y="1493262"/>
            <a:ext cx="5919343" cy="409342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3000" dirty="0">
                <a:latin typeface="Gotham Light" pitchFamily="2" charset="0"/>
                <a:cs typeface="Gotham Light" pitchFamily="2" charset="0"/>
              </a:rPr>
              <a:t>Working with environmental justice communities and other stakeholders to develop policies</a:t>
            </a:r>
          </a:p>
          <a:p>
            <a:pPr marL="285750" indent="-285750">
              <a:spcAft>
                <a:spcPts val="1200"/>
              </a:spcAft>
              <a:buFont typeface="Arial" panose="020B0604020202020204" pitchFamily="34" charset="0"/>
              <a:buChar char="•"/>
            </a:pPr>
            <a:r>
              <a:rPr lang="en-US" sz="3000" dirty="0">
                <a:latin typeface="Gotham Light" pitchFamily="2" charset="0"/>
                <a:cs typeface="Gotham Light" pitchFamily="2" charset="0"/>
              </a:rPr>
              <a:t>Significant for integration and institutionalization stages</a:t>
            </a:r>
          </a:p>
          <a:p>
            <a:pPr marL="285750" indent="-285750">
              <a:spcAft>
                <a:spcPts val="2400"/>
              </a:spcAft>
              <a:buFont typeface="Arial" panose="020B0604020202020204" pitchFamily="34" charset="0"/>
              <a:buChar char="•"/>
            </a:pPr>
            <a:endParaRPr lang="en-US" sz="3000" dirty="0">
              <a:latin typeface="Gotham Light" pitchFamily="2" charset="0"/>
              <a:cs typeface="Gotham Light" pitchFamily="2" charset="0"/>
            </a:endParaRPr>
          </a:p>
        </p:txBody>
      </p:sp>
      <p:sp>
        <p:nvSpPr>
          <p:cNvPr id="4" name="Title 1">
            <a:extLst>
              <a:ext uri="{FF2B5EF4-FFF2-40B4-BE49-F238E27FC236}">
                <a16:creationId xmlns:a16="http://schemas.microsoft.com/office/drawing/2014/main" id="{1A30AB9B-0D41-F518-EA44-D94771085636}"/>
              </a:ext>
            </a:extLst>
          </p:cNvPr>
          <p:cNvSpPr txBox="1">
            <a:spLocks/>
          </p:cNvSpPr>
          <p:nvPr/>
        </p:nvSpPr>
        <p:spPr>
          <a:xfrm>
            <a:off x="321649" y="400496"/>
            <a:ext cx="11862068" cy="7217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Co-Creation</a:t>
            </a:r>
            <a:endParaRPr lang="en-US" sz="2000" dirty="0">
              <a:latin typeface="Gotham Book" pitchFamily="2" charset="0"/>
              <a:cs typeface="Gotham Book" pitchFamily="2" charset="0"/>
            </a:endParaRPr>
          </a:p>
        </p:txBody>
      </p:sp>
      <p:pic>
        <p:nvPicPr>
          <p:cNvPr id="1026" name="Picture 2" descr="30,000+ People Working Together Pictures | Download Free Images on Unsplash">
            <a:extLst>
              <a:ext uri="{FF2B5EF4-FFF2-40B4-BE49-F238E27FC236}">
                <a16:creationId xmlns:a16="http://schemas.microsoft.com/office/drawing/2014/main" id="{27B32945-E6F4-77B8-3753-A42963D9CE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31" r="19437"/>
          <a:stretch/>
        </p:blipFill>
        <p:spPr bwMode="auto">
          <a:xfrm>
            <a:off x="6463398" y="400496"/>
            <a:ext cx="5371131" cy="5371131"/>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90DFE1-FDD7-D9C7-EA41-368157049D2A}"/>
              </a:ext>
            </a:extLst>
          </p:cNvPr>
          <p:cNvSpPr txBox="1"/>
          <p:nvPr/>
        </p:nvSpPr>
        <p:spPr>
          <a:xfrm>
            <a:off x="10233764" y="6331430"/>
            <a:ext cx="1958236" cy="323165"/>
          </a:xfrm>
          <a:prstGeom prst="rect">
            <a:avLst/>
          </a:prstGeom>
          <a:noFill/>
        </p:spPr>
        <p:txBody>
          <a:bodyPr wrap="square">
            <a:spAutoFit/>
          </a:bodyPr>
          <a:lstStyle/>
          <a:p>
            <a:r>
              <a:rPr lang="en-US" sz="1500" u="none" strike="noStrike" dirty="0">
                <a:solidFill>
                  <a:schemeClr val="bg1"/>
                </a:solidFill>
                <a:effectLst/>
                <a:latin typeface="Gotham Book" pitchFamily="2" charset="0"/>
                <a:cs typeface="Gotham Book" pitchFamily="2" charset="0"/>
              </a:rPr>
              <a:t>Image: </a:t>
            </a:r>
            <a:r>
              <a:rPr lang="en-US" sz="1500" u="none" strike="noStrike" dirty="0" err="1">
                <a:solidFill>
                  <a:schemeClr val="bg1"/>
                </a:solidFill>
                <a:effectLst/>
                <a:latin typeface="Gotham Book" pitchFamily="2" charset="0"/>
                <a:cs typeface="Gotham Book" pitchFamily="2" charset="0"/>
              </a:rPr>
              <a:t>Unsplash</a:t>
            </a:r>
            <a:endParaRPr lang="en-US" sz="1500" u="none" strike="noStrike" dirty="0">
              <a:solidFill>
                <a:schemeClr val="bg1"/>
              </a:solidFill>
              <a:effectLst/>
              <a:latin typeface="Gotham Book" pitchFamily="2" charset="0"/>
              <a:cs typeface="Gotham Book" pitchFamily="2" charset="0"/>
            </a:endParaRPr>
          </a:p>
        </p:txBody>
      </p:sp>
    </p:spTree>
    <p:extLst>
      <p:ext uri="{BB962C8B-B14F-4D97-AF65-F5344CB8AC3E}">
        <p14:creationId xmlns:p14="http://schemas.microsoft.com/office/powerpoint/2010/main" val="258025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sp>
        <p:nvSpPr>
          <p:cNvPr id="11" name="Rectangle 10">
            <a:extLst>
              <a:ext uri="{FF2B5EF4-FFF2-40B4-BE49-F238E27FC236}">
                <a16:creationId xmlns:a16="http://schemas.microsoft.com/office/drawing/2014/main" id="{59F63131-4CBE-83B7-41E2-77E6FEFE33D1}"/>
              </a:ext>
            </a:extLst>
          </p:cNvPr>
          <p:cNvSpPr/>
          <p:nvPr/>
        </p:nvSpPr>
        <p:spPr>
          <a:xfrm>
            <a:off x="451257" y="1272103"/>
            <a:ext cx="4417389" cy="721722"/>
          </a:xfrm>
          <a:prstGeom prst="rect">
            <a:avLst/>
          </a:prstGeom>
          <a:solidFill>
            <a:srgbClr val="3B5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CC180F3-6AB1-3F16-0B40-8CC1F3CA1696}"/>
              </a:ext>
            </a:extLst>
          </p:cNvPr>
          <p:cNvSpPr/>
          <p:nvPr/>
        </p:nvSpPr>
        <p:spPr>
          <a:xfrm>
            <a:off x="451257" y="2133153"/>
            <a:ext cx="1371059" cy="3757656"/>
          </a:xfrm>
          <a:prstGeom prst="rect">
            <a:avLst/>
          </a:prstGeom>
          <a:solidFill>
            <a:srgbClr val="5198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2D854EDD-0A5A-7CFA-3F5C-652581DC6692}"/>
              </a:ext>
            </a:extLst>
          </p:cNvPr>
          <p:cNvSpPr txBox="1">
            <a:spLocks/>
          </p:cNvSpPr>
          <p:nvPr/>
        </p:nvSpPr>
        <p:spPr>
          <a:xfrm>
            <a:off x="321649" y="400496"/>
            <a:ext cx="11862068" cy="7217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Integration</a:t>
            </a:r>
            <a:endParaRPr lang="en-US" sz="2000" dirty="0">
              <a:latin typeface="Gotham Book" pitchFamily="2" charset="0"/>
              <a:cs typeface="Gotham Book" pitchFamily="2" charset="0"/>
            </a:endParaRPr>
          </a:p>
        </p:txBody>
      </p:sp>
      <p:sp>
        <p:nvSpPr>
          <p:cNvPr id="21" name="Rectangle 20">
            <a:extLst>
              <a:ext uri="{FF2B5EF4-FFF2-40B4-BE49-F238E27FC236}">
                <a16:creationId xmlns:a16="http://schemas.microsoft.com/office/drawing/2014/main" id="{1BAD36FB-245A-AE8F-10E4-90DE8B270AF2}"/>
              </a:ext>
            </a:extLst>
          </p:cNvPr>
          <p:cNvSpPr/>
          <p:nvPr/>
        </p:nvSpPr>
        <p:spPr>
          <a:xfrm>
            <a:off x="1974422" y="2133152"/>
            <a:ext cx="1371059" cy="3757656"/>
          </a:xfrm>
          <a:prstGeom prst="rect">
            <a:avLst/>
          </a:prstGeom>
          <a:solidFill>
            <a:srgbClr val="BAA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3C10839-CDB2-2A07-702A-1BA7C32B91B6}"/>
              </a:ext>
            </a:extLst>
          </p:cNvPr>
          <p:cNvSpPr/>
          <p:nvPr/>
        </p:nvSpPr>
        <p:spPr>
          <a:xfrm>
            <a:off x="3497587" y="2133153"/>
            <a:ext cx="1371059" cy="3757656"/>
          </a:xfrm>
          <a:prstGeom prst="rect">
            <a:avLst/>
          </a:prstGeom>
          <a:solidFill>
            <a:srgbClr val="BAAC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540019-6544-0F0F-3E4E-DE3AB2B36353}"/>
              </a:ext>
            </a:extLst>
          </p:cNvPr>
          <p:cNvSpPr txBox="1"/>
          <p:nvPr/>
        </p:nvSpPr>
        <p:spPr>
          <a:xfrm>
            <a:off x="705891" y="1400979"/>
            <a:ext cx="3908120" cy="477054"/>
          </a:xfrm>
          <a:prstGeom prst="rect">
            <a:avLst/>
          </a:prstGeom>
          <a:noFill/>
        </p:spPr>
        <p:txBody>
          <a:bodyPr wrap="square" rtlCol="0">
            <a:spAutoFit/>
          </a:bodyPr>
          <a:lstStyle/>
          <a:p>
            <a:pPr algn="ctr"/>
            <a:r>
              <a:rPr lang="en-US" sz="2500" b="1" dirty="0">
                <a:solidFill>
                  <a:schemeClr val="bg1"/>
                </a:solidFill>
                <a:latin typeface="Gotham Bold" pitchFamily="2" charset="0"/>
                <a:cs typeface="Gotham Bold" pitchFamily="2" charset="0"/>
              </a:rPr>
              <a:t>City of Greenvillage</a:t>
            </a:r>
          </a:p>
        </p:txBody>
      </p:sp>
      <p:sp>
        <p:nvSpPr>
          <p:cNvPr id="12" name="TextBox 11">
            <a:extLst>
              <a:ext uri="{FF2B5EF4-FFF2-40B4-BE49-F238E27FC236}">
                <a16:creationId xmlns:a16="http://schemas.microsoft.com/office/drawing/2014/main" id="{DC3091E4-A9E8-4AFE-53F6-0E280E04DF1D}"/>
              </a:ext>
            </a:extLst>
          </p:cNvPr>
          <p:cNvSpPr txBox="1"/>
          <p:nvPr/>
        </p:nvSpPr>
        <p:spPr>
          <a:xfrm>
            <a:off x="386453" y="3949678"/>
            <a:ext cx="1500667" cy="707886"/>
          </a:xfrm>
          <a:prstGeom prst="rect">
            <a:avLst/>
          </a:prstGeom>
          <a:noFill/>
        </p:spPr>
        <p:txBody>
          <a:bodyPr wrap="square" rtlCol="0">
            <a:spAutoFit/>
          </a:bodyPr>
          <a:lstStyle/>
          <a:p>
            <a:pPr algn="ctr"/>
            <a:r>
              <a:rPr lang="en-US" sz="2000" dirty="0">
                <a:solidFill>
                  <a:schemeClr val="bg1"/>
                </a:solidFill>
                <a:latin typeface="Gotham Book" pitchFamily="2" charset="0"/>
                <a:cs typeface="Gotham Book" pitchFamily="2" charset="0"/>
              </a:rPr>
              <a:t>Public Works</a:t>
            </a:r>
          </a:p>
        </p:txBody>
      </p:sp>
      <p:sp>
        <p:nvSpPr>
          <p:cNvPr id="14" name="TextBox 13">
            <a:extLst>
              <a:ext uri="{FF2B5EF4-FFF2-40B4-BE49-F238E27FC236}">
                <a16:creationId xmlns:a16="http://schemas.microsoft.com/office/drawing/2014/main" id="{7BF32414-65C2-233B-32EA-120CCFD76A35}"/>
              </a:ext>
            </a:extLst>
          </p:cNvPr>
          <p:cNvSpPr txBox="1"/>
          <p:nvPr/>
        </p:nvSpPr>
        <p:spPr>
          <a:xfrm>
            <a:off x="1909618" y="4109403"/>
            <a:ext cx="1500667" cy="400110"/>
          </a:xfrm>
          <a:prstGeom prst="rect">
            <a:avLst/>
          </a:prstGeom>
          <a:noFill/>
        </p:spPr>
        <p:txBody>
          <a:bodyPr wrap="square" rtlCol="0">
            <a:spAutoFit/>
          </a:bodyPr>
          <a:lstStyle/>
          <a:p>
            <a:pPr algn="ctr"/>
            <a:r>
              <a:rPr lang="en-US" sz="2000" dirty="0">
                <a:solidFill>
                  <a:schemeClr val="bg1"/>
                </a:solidFill>
                <a:latin typeface="Gotham Book" pitchFamily="2" charset="0"/>
                <a:cs typeface="Gotham Book" pitchFamily="2" charset="0"/>
              </a:rPr>
              <a:t>Planning</a:t>
            </a:r>
          </a:p>
        </p:txBody>
      </p:sp>
      <p:sp>
        <p:nvSpPr>
          <p:cNvPr id="15" name="TextBox 14">
            <a:extLst>
              <a:ext uri="{FF2B5EF4-FFF2-40B4-BE49-F238E27FC236}">
                <a16:creationId xmlns:a16="http://schemas.microsoft.com/office/drawing/2014/main" id="{B14E6CE5-1484-F938-A687-4553F9977C46}"/>
              </a:ext>
            </a:extLst>
          </p:cNvPr>
          <p:cNvSpPr txBox="1"/>
          <p:nvPr/>
        </p:nvSpPr>
        <p:spPr>
          <a:xfrm>
            <a:off x="3448312" y="3662912"/>
            <a:ext cx="1500667" cy="1323439"/>
          </a:xfrm>
          <a:prstGeom prst="rect">
            <a:avLst/>
          </a:prstGeom>
          <a:noFill/>
        </p:spPr>
        <p:txBody>
          <a:bodyPr wrap="square" rtlCol="0">
            <a:spAutoFit/>
          </a:bodyPr>
          <a:lstStyle/>
          <a:p>
            <a:pPr algn="ctr"/>
            <a:r>
              <a:rPr lang="en-US" sz="2000" dirty="0">
                <a:solidFill>
                  <a:schemeClr val="bg1"/>
                </a:solidFill>
                <a:latin typeface="Gotham Book" pitchFamily="2" charset="0"/>
                <a:cs typeface="Gotham Book" pitchFamily="2" charset="0"/>
              </a:rPr>
              <a:t>Health and Human Services</a:t>
            </a:r>
          </a:p>
        </p:txBody>
      </p:sp>
      <p:pic>
        <p:nvPicPr>
          <p:cNvPr id="17" name="Graphic 16" descr="Dump truck with solid fill">
            <a:extLst>
              <a:ext uri="{FF2B5EF4-FFF2-40B4-BE49-F238E27FC236}">
                <a16:creationId xmlns:a16="http://schemas.microsoft.com/office/drawing/2014/main" id="{9D7DC574-CA52-586E-14D7-2C30545B5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891" y="3143752"/>
            <a:ext cx="914400" cy="914400"/>
          </a:xfrm>
          <a:prstGeom prst="rect">
            <a:avLst/>
          </a:prstGeom>
        </p:spPr>
      </p:pic>
      <p:pic>
        <p:nvPicPr>
          <p:cNvPr id="19" name="Graphic 18" descr="Blueprint outline">
            <a:extLst>
              <a:ext uri="{FF2B5EF4-FFF2-40B4-BE49-F238E27FC236}">
                <a16:creationId xmlns:a16="http://schemas.microsoft.com/office/drawing/2014/main" id="{D9C0321A-FDA3-57DC-169A-ABE8C71198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0268" y="3223717"/>
            <a:ext cx="914400" cy="914400"/>
          </a:xfrm>
          <a:prstGeom prst="rect">
            <a:avLst/>
          </a:prstGeom>
        </p:spPr>
      </p:pic>
      <p:pic>
        <p:nvPicPr>
          <p:cNvPr id="24" name="Graphic 23" descr="Medical with solid fill">
            <a:extLst>
              <a:ext uri="{FF2B5EF4-FFF2-40B4-BE49-F238E27FC236}">
                <a16:creationId xmlns:a16="http://schemas.microsoft.com/office/drawing/2014/main" id="{142B7878-B405-ED47-5BD3-18762BC744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41446" y="2766517"/>
            <a:ext cx="914400" cy="914400"/>
          </a:xfrm>
          <a:prstGeom prst="rect">
            <a:avLst/>
          </a:prstGeom>
        </p:spPr>
      </p:pic>
      <p:sp>
        <p:nvSpPr>
          <p:cNvPr id="25" name="Oval 24">
            <a:extLst>
              <a:ext uri="{FF2B5EF4-FFF2-40B4-BE49-F238E27FC236}">
                <a16:creationId xmlns:a16="http://schemas.microsoft.com/office/drawing/2014/main" id="{70C306C7-9436-2ECE-4AE0-CC9AE9409E0F}"/>
              </a:ext>
            </a:extLst>
          </p:cNvPr>
          <p:cNvSpPr/>
          <p:nvPr/>
        </p:nvSpPr>
        <p:spPr>
          <a:xfrm>
            <a:off x="4493892" y="2039753"/>
            <a:ext cx="749508" cy="75155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High temperature with solid fill">
            <a:extLst>
              <a:ext uri="{FF2B5EF4-FFF2-40B4-BE49-F238E27FC236}">
                <a16:creationId xmlns:a16="http://schemas.microsoft.com/office/drawing/2014/main" id="{3B5DE588-8B7B-6479-43D8-33FCED146D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52117" y="2063796"/>
            <a:ext cx="633057" cy="633057"/>
          </a:xfrm>
          <a:prstGeom prst="rect">
            <a:avLst/>
          </a:prstGeom>
        </p:spPr>
      </p:pic>
      <p:sp>
        <p:nvSpPr>
          <p:cNvPr id="28" name="Oval 27">
            <a:extLst>
              <a:ext uri="{FF2B5EF4-FFF2-40B4-BE49-F238E27FC236}">
                <a16:creationId xmlns:a16="http://schemas.microsoft.com/office/drawing/2014/main" id="{EC150733-9917-BFC7-1598-3FABD31D78C2}"/>
              </a:ext>
            </a:extLst>
          </p:cNvPr>
          <p:cNvSpPr/>
          <p:nvPr/>
        </p:nvSpPr>
        <p:spPr>
          <a:xfrm>
            <a:off x="2935466" y="2039753"/>
            <a:ext cx="749508" cy="75155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2B36966-D63B-F08E-A652-C106EFF86697}"/>
              </a:ext>
            </a:extLst>
          </p:cNvPr>
          <p:cNvSpPr/>
          <p:nvPr/>
        </p:nvSpPr>
        <p:spPr>
          <a:xfrm>
            <a:off x="1434981" y="2017360"/>
            <a:ext cx="749508" cy="75155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Wave with solid fill">
            <a:extLst>
              <a:ext uri="{FF2B5EF4-FFF2-40B4-BE49-F238E27FC236}">
                <a16:creationId xmlns:a16="http://schemas.microsoft.com/office/drawing/2014/main" id="{0AD430E6-C6C1-268C-F516-BE478F66AE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66989" y="1993949"/>
            <a:ext cx="702904" cy="702904"/>
          </a:xfrm>
          <a:prstGeom prst="rect">
            <a:avLst/>
          </a:prstGeom>
        </p:spPr>
      </p:pic>
      <p:sp>
        <p:nvSpPr>
          <p:cNvPr id="34" name="TextBox 33">
            <a:extLst>
              <a:ext uri="{FF2B5EF4-FFF2-40B4-BE49-F238E27FC236}">
                <a16:creationId xmlns:a16="http://schemas.microsoft.com/office/drawing/2014/main" id="{9AC30862-24D3-3868-ED89-25FB46ECF3D4}"/>
              </a:ext>
            </a:extLst>
          </p:cNvPr>
          <p:cNvSpPr txBox="1"/>
          <p:nvPr/>
        </p:nvSpPr>
        <p:spPr>
          <a:xfrm>
            <a:off x="5464764" y="1122218"/>
            <a:ext cx="6405587" cy="4093428"/>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Integration centers on participation, separation of responsibilities, and an acknowledgement of priorities between government departments </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Without integration, a holistic approach is difficult to achieve</a:t>
            </a:r>
          </a:p>
        </p:txBody>
      </p:sp>
      <p:sp>
        <p:nvSpPr>
          <p:cNvPr id="35" name="Left-Right Arrow 34">
            <a:extLst>
              <a:ext uri="{FF2B5EF4-FFF2-40B4-BE49-F238E27FC236}">
                <a16:creationId xmlns:a16="http://schemas.microsoft.com/office/drawing/2014/main" id="{284A3BFE-9BEB-FDB0-85E0-F6D3CCC26EA4}"/>
              </a:ext>
            </a:extLst>
          </p:cNvPr>
          <p:cNvSpPr/>
          <p:nvPr/>
        </p:nvSpPr>
        <p:spPr>
          <a:xfrm>
            <a:off x="841336" y="5403083"/>
            <a:ext cx="3612264" cy="404408"/>
          </a:xfrm>
          <a:prstGeom prst="leftRightArrow">
            <a:avLst/>
          </a:prstGeom>
          <a:solidFill>
            <a:srgbClr val="3B5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descr="Electric car with solid fill">
            <a:extLst>
              <a:ext uri="{FF2B5EF4-FFF2-40B4-BE49-F238E27FC236}">
                <a16:creationId xmlns:a16="http://schemas.microsoft.com/office/drawing/2014/main" id="{653120EA-9F0D-38DC-2044-E9E044AD1F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84074" y="2055055"/>
            <a:ext cx="676162" cy="676162"/>
          </a:xfrm>
          <a:prstGeom prst="rect">
            <a:avLst/>
          </a:prstGeom>
        </p:spPr>
      </p:pic>
      <p:grpSp>
        <p:nvGrpSpPr>
          <p:cNvPr id="38" name="Group 37">
            <a:extLst>
              <a:ext uri="{FF2B5EF4-FFF2-40B4-BE49-F238E27FC236}">
                <a16:creationId xmlns:a16="http://schemas.microsoft.com/office/drawing/2014/main" id="{D5404CAF-9024-FDBE-F69E-8743CB35AA3A}"/>
              </a:ext>
            </a:extLst>
          </p:cNvPr>
          <p:cNvGrpSpPr/>
          <p:nvPr/>
        </p:nvGrpSpPr>
        <p:grpSpPr>
          <a:xfrm>
            <a:off x="-47043" y="6136278"/>
            <a:ext cx="12395726" cy="721722"/>
            <a:chOff x="-47043" y="6136278"/>
            <a:chExt cx="12395726" cy="721722"/>
          </a:xfrm>
        </p:grpSpPr>
        <p:grpSp>
          <p:nvGrpSpPr>
            <p:cNvPr id="39" name="Group 38">
              <a:extLst>
                <a:ext uri="{FF2B5EF4-FFF2-40B4-BE49-F238E27FC236}">
                  <a16:creationId xmlns:a16="http://schemas.microsoft.com/office/drawing/2014/main" id="{20EFC54A-9BDE-3FFC-7126-C0B1701ADD2C}"/>
                </a:ext>
              </a:extLst>
            </p:cNvPr>
            <p:cNvGrpSpPr/>
            <p:nvPr/>
          </p:nvGrpSpPr>
          <p:grpSpPr>
            <a:xfrm>
              <a:off x="156683" y="6136278"/>
              <a:ext cx="12192000" cy="721722"/>
              <a:chOff x="-8283" y="6136278"/>
              <a:chExt cx="12192000" cy="721722"/>
            </a:xfrm>
          </p:grpSpPr>
          <p:grpSp>
            <p:nvGrpSpPr>
              <p:cNvPr id="41" name="Group 40">
                <a:extLst>
                  <a:ext uri="{FF2B5EF4-FFF2-40B4-BE49-F238E27FC236}">
                    <a16:creationId xmlns:a16="http://schemas.microsoft.com/office/drawing/2014/main" id="{CD70A5F4-2A78-EBE7-EDC5-95F375CB51CF}"/>
                  </a:ext>
                </a:extLst>
              </p:cNvPr>
              <p:cNvGrpSpPr/>
              <p:nvPr/>
            </p:nvGrpSpPr>
            <p:grpSpPr>
              <a:xfrm>
                <a:off x="-8283" y="6136278"/>
                <a:ext cx="12192000" cy="721722"/>
                <a:chOff x="-8283" y="6136278"/>
                <a:chExt cx="12192000" cy="721722"/>
              </a:xfrm>
            </p:grpSpPr>
            <p:grpSp>
              <p:nvGrpSpPr>
                <p:cNvPr id="43" name="Group 42">
                  <a:extLst>
                    <a:ext uri="{FF2B5EF4-FFF2-40B4-BE49-F238E27FC236}">
                      <a16:creationId xmlns:a16="http://schemas.microsoft.com/office/drawing/2014/main" id="{83E7A16B-19B0-34A0-0E13-77FB06928FB9}"/>
                    </a:ext>
                  </a:extLst>
                </p:cNvPr>
                <p:cNvGrpSpPr/>
                <p:nvPr/>
              </p:nvGrpSpPr>
              <p:grpSpPr>
                <a:xfrm>
                  <a:off x="-8283" y="6136278"/>
                  <a:ext cx="12192000" cy="721722"/>
                  <a:chOff x="-8283" y="6136278"/>
                  <a:chExt cx="12192000" cy="721722"/>
                </a:xfrm>
              </p:grpSpPr>
              <p:sp>
                <p:nvSpPr>
                  <p:cNvPr id="45" name="Rectangle 44">
                    <a:extLst>
                      <a:ext uri="{FF2B5EF4-FFF2-40B4-BE49-F238E27FC236}">
                        <a16:creationId xmlns:a16="http://schemas.microsoft.com/office/drawing/2014/main" id="{ED1074ED-3EF8-C054-63BC-F6BABC476EAC}"/>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C8990838-6525-65C4-A8A8-3A23CA439597}"/>
                      </a:ext>
                    </a:extLst>
                  </p:cNvPr>
                  <p:cNvPicPr>
                    <a:picLocks noChangeAspect="1"/>
                  </p:cNvPicPr>
                  <p:nvPr/>
                </p:nvPicPr>
                <p:blipFill>
                  <a:blip r:embed="rId15"/>
                  <a:stretch>
                    <a:fillRect/>
                  </a:stretch>
                </p:blipFill>
                <p:spPr>
                  <a:xfrm>
                    <a:off x="2201517" y="6136278"/>
                    <a:ext cx="7772400" cy="721722"/>
                  </a:xfrm>
                  <a:prstGeom prst="rect">
                    <a:avLst/>
                  </a:prstGeom>
                </p:spPr>
              </p:pic>
            </p:grpSp>
            <p:sp>
              <p:nvSpPr>
                <p:cNvPr id="44" name="Rectangle 43">
                  <a:extLst>
                    <a:ext uri="{FF2B5EF4-FFF2-40B4-BE49-F238E27FC236}">
                      <a16:creationId xmlns:a16="http://schemas.microsoft.com/office/drawing/2014/main" id="{8E650A0D-258D-FB22-75FB-CE1C016F0AC0}"/>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2" name="Picture 41">
                <a:extLst>
                  <a:ext uri="{FF2B5EF4-FFF2-40B4-BE49-F238E27FC236}">
                    <a16:creationId xmlns:a16="http://schemas.microsoft.com/office/drawing/2014/main" id="{E48F95A6-E209-C07D-DED2-447D34AAB533}"/>
                  </a:ext>
                </a:extLst>
              </p:cNvPr>
              <p:cNvPicPr>
                <a:picLocks noChangeAspect="1"/>
              </p:cNvPicPr>
              <p:nvPr/>
            </p:nvPicPr>
            <p:blipFill rotWithShape="1">
              <a:blip r:embed="rId16"/>
              <a:srcRect r="11129" b="10446"/>
              <a:stretch/>
            </p:blipFill>
            <p:spPr>
              <a:xfrm>
                <a:off x="5793950" y="6173973"/>
                <a:ext cx="516254" cy="646331"/>
              </a:xfrm>
              <a:prstGeom prst="rect">
                <a:avLst/>
              </a:prstGeom>
            </p:spPr>
          </p:pic>
        </p:grpSp>
        <p:sp>
          <p:nvSpPr>
            <p:cNvPr id="40" name="Rectangle 39">
              <a:extLst>
                <a:ext uri="{FF2B5EF4-FFF2-40B4-BE49-F238E27FC236}">
                  <a16:creationId xmlns:a16="http://schemas.microsoft.com/office/drawing/2014/main" id="{42B5D513-BAA5-913B-6E4A-8DD07E2BB06C}"/>
                </a:ext>
              </a:extLst>
            </p:cNvPr>
            <p:cNvSpPr/>
            <p:nvPr/>
          </p:nvSpPr>
          <p:spPr>
            <a:xfrm>
              <a:off x="-47043" y="6136278"/>
              <a:ext cx="605641"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7654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nodeType="withEffect">
                                  <p:stCondLst>
                                    <p:cond delay="0"/>
                                  </p:stCondLst>
                                  <p:childTnLst>
                                    <p:set>
                                      <p:cBhvr>
                                        <p:cTn id="74" dur="1" fill="hold">
                                          <p:stCondLst>
                                            <p:cond delay="0"/>
                                          </p:stCondLst>
                                        </p:cTn>
                                        <p:tgtEl>
                                          <p:spTgt spid="34">
                                            <p:txEl>
                                              <p:pRg st="1" end="1"/>
                                            </p:txEl>
                                          </p:spTgt>
                                        </p:tgtEl>
                                        <p:attrNameLst>
                                          <p:attrName>style.visibility</p:attrName>
                                        </p:attrNameLst>
                                      </p:cBhvr>
                                      <p:to>
                                        <p:strVal val="visible"/>
                                      </p:to>
                                    </p:set>
                                    <p:animEffect transition="in" filter="fade">
                                      <p:cBhvr>
                                        <p:cTn id="75" dur="500"/>
                                        <p:tgtEl>
                                          <p:spTgt spid="34">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1" grpId="0" animBg="1"/>
      <p:bldP spid="22" grpId="0" animBg="1"/>
      <p:bldP spid="3" grpId="0"/>
      <p:bldP spid="12" grpId="0"/>
      <p:bldP spid="14" grpId="0"/>
      <p:bldP spid="15" grpId="0"/>
      <p:bldP spid="25" grpId="0" animBg="1"/>
      <p:bldP spid="28" grpId="0" animBg="1"/>
      <p:bldP spid="31"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grpSp>
        <p:nvGrpSpPr>
          <p:cNvPr id="11" name="Group 10">
            <a:extLst>
              <a:ext uri="{FF2B5EF4-FFF2-40B4-BE49-F238E27FC236}">
                <a16:creationId xmlns:a16="http://schemas.microsoft.com/office/drawing/2014/main" id="{838F2268-6A2A-5C12-5E9A-CE086B5D45A0}"/>
              </a:ext>
            </a:extLst>
          </p:cNvPr>
          <p:cNvGrpSpPr/>
          <p:nvPr/>
        </p:nvGrpSpPr>
        <p:grpSpPr>
          <a:xfrm>
            <a:off x="-47043" y="6136278"/>
            <a:ext cx="12395726" cy="721722"/>
            <a:chOff x="-47043" y="6136278"/>
            <a:chExt cx="12395726" cy="721722"/>
          </a:xfrm>
        </p:grpSpPr>
        <p:grpSp>
          <p:nvGrpSpPr>
            <p:cNvPr id="12" name="Group 11">
              <a:extLst>
                <a:ext uri="{FF2B5EF4-FFF2-40B4-BE49-F238E27FC236}">
                  <a16:creationId xmlns:a16="http://schemas.microsoft.com/office/drawing/2014/main" id="{9B7ED6AA-A556-6D96-B6CC-27CC6EBF69B9}"/>
                </a:ext>
              </a:extLst>
            </p:cNvPr>
            <p:cNvGrpSpPr/>
            <p:nvPr/>
          </p:nvGrpSpPr>
          <p:grpSpPr>
            <a:xfrm>
              <a:off x="156683" y="6136278"/>
              <a:ext cx="12192000" cy="721722"/>
              <a:chOff x="-8283" y="6136278"/>
              <a:chExt cx="12192000" cy="721722"/>
            </a:xfrm>
          </p:grpSpPr>
          <p:grpSp>
            <p:nvGrpSpPr>
              <p:cNvPr id="14" name="Group 13">
                <a:extLst>
                  <a:ext uri="{FF2B5EF4-FFF2-40B4-BE49-F238E27FC236}">
                    <a16:creationId xmlns:a16="http://schemas.microsoft.com/office/drawing/2014/main" id="{C49099DE-97B3-E65B-EAB6-5B01FDF84B9E}"/>
                  </a:ext>
                </a:extLst>
              </p:cNvPr>
              <p:cNvGrpSpPr/>
              <p:nvPr/>
            </p:nvGrpSpPr>
            <p:grpSpPr>
              <a:xfrm>
                <a:off x="-8283" y="6136278"/>
                <a:ext cx="12192000" cy="721722"/>
                <a:chOff x="-8283" y="6136278"/>
                <a:chExt cx="12192000" cy="721722"/>
              </a:xfrm>
            </p:grpSpPr>
            <p:grpSp>
              <p:nvGrpSpPr>
                <p:cNvPr id="16" name="Group 15">
                  <a:extLst>
                    <a:ext uri="{FF2B5EF4-FFF2-40B4-BE49-F238E27FC236}">
                      <a16:creationId xmlns:a16="http://schemas.microsoft.com/office/drawing/2014/main" id="{014D7BEB-6FBD-1DC5-0579-FBEBD4D28D0B}"/>
                    </a:ext>
                  </a:extLst>
                </p:cNvPr>
                <p:cNvGrpSpPr/>
                <p:nvPr/>
              </p:nvGrpSpPr>
              <p:grpSpPr>
                <a:xfrm>
                  <a:off x="-8283" y="6136278"/>
                  <a:ext cx="12192000" cy="721722"/>
                  <a:chOff x="-8283" y="6136278"/>
                  <a:chExt cx="12192000" cy="721722"/>
                </a:xfrm>
              </p:grpSpPr>
              <p:sp>
                <p:nvSpPr>
                  <p:cNvPr id="18" name="Rectangle 17">
                    <a:extLst>
                      <a:ext uri="{FF2B5EF4-FFF2-40B4-BE49-F238E27FC236}">
                        <a16:creationId xmlns:a16="http://schemas.microsoft.com/office/drawing/2014/main" id="{00D1ADE7-A44B-23ED-D121-7D38BF61F12F}"/>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101F362-9754-622E-2095-9D7AA45FD9B3}"/>
                      </a:ext>
                    </a:extLst>
                  </p:cNvPr>
                  <p:cNvPicPr>
                    <a:picLocks noChangeAspect="1"/>
                  </p:cNvPicPr>
                  <p:nvPr/>
                </p:nvPicPr>
                <p:blipFill>
                  <a:blip r:embed="rId3"/>
                  <a:stretch>
                    <a:fillRect/>
                  </a:stretch>
                </p:blipFill>
                <p:spPr>
                  <a:xfrm>
                    <a:off x="2201517" y="6136278"/>
                    <a:ext cx="7772400" cy="721722"/>
                  </a:xfrm>
                  <a:prstGeom prst="rect">
                    <a:avLst/>
                  </a:prstGeom>
                </p:spPr>
              </p:pic>
            </p:grpSp>
            <p:sp>
              <p:nvSpPr>
                <p:cNvPr id="17" name="Rectangle 16">
                  <a:extLst>
                    <a:ext uri="{FF2B5EF4-FFF2-40B4-BE49-F238E27FC236}">
                      <a16:creationId xmlns:a16="http://schemas.microsoft.com/office/drawing/2014/main" id="{1454B000-D48C-C7B6-CB39-DAA7C0C98818}"/>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1318EBB7-E90C-E510-48BE-C50546674237}"/>
                  </a:ext>
                </a:extLst>
              </p:cNvPr>
              <p:cNvPicPr>
                <a:picLocks noChangeAspect="1"/>
              </p:cNvPicPr>
              <p:nvPr/>
            </p:nvPicPr>
            <p:blipFill rotWithShape="1">
              <a:blip r:embed="rId4"/>
              <a:srcRect r="11129" b="10446"/>
              <a:stretch/>
            </p:blipFill>
            <p:spPr>
              <a:xfrm>
                <a:off x="5793950" y="6173973"/>
                <a:ext cx="516254" cy="646331"/>
              </a:xfrm>
              <a:prstGeom prst="rect">
                <a:avLst/>
              </a:prstGeom>
            </p:spPr>
          </p:pic>
        </p:grpSp>
        <p:sp>
          <p:nvSpPr>
            <p:cNvPr id="13" name="Rectangle 12">
              <a:extLst>
                <a:ext uri="{FF2B5EF4-FFF2-40B4-BE49-F238E27FC236}">
                  <a16:creationId xmlns:a16="http://schemas.microsoft.com/office/drawing/2014/main" id="{F1393B29-3BFC-2746-7500-B36C7423A368}"/>
                </a:ext>
              </a:extLst>
            </p:cNvPr>
            <p:cNvSpPr/>
            <p:nvPr/>
          </p:nvSpPr>
          <p:spPr>
            <a:xfrm>
              <a:off x="-47043" y="6136278"/>
              <a:ext cx="605641"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C1679FE2-146E-0DC4-5BEF-A5BA5EE1A7AF}"/>
              </a:ext>
            </a:extLst>
          </p:cNvPr>
          <p:cNvSpPr txBox="1"/>
          <p:nvPr/>
        </p:nvSpPr>
        <p:spPr>
          <a:xfrm>
            <a:off x="445635" y="1476331"/>
            <a:ext cx="6405587" cy="3631763"/>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Uplifts environmental justice and climate action as key policy goals for all units of local government</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Ensures that there are formal structures in place to cope with </a:t>
            </a:r>
            <a:r>
              <a:rPr lang="en-US" sz="3000">
                <a:latin typeface="Gotham Light" pitchFamily="2" charset="0"/>
                <a:cs typeface="Gotham Light" pitchFamily="2" charset="0"/>
              </a:rPr>
              <a:t>relevant policy problems</a:t>
            </a:r>
            <a:endParaRPr lang="en-US" sz="3000" dirty="0">
              <a:latin typeface="Gotham Light" pitchFamily="2" charset="0"/>
              <a:cs typeface="Gotham Light" pitchFamily="2" charset="0"/>
            </a:endParaRPr>
          </a:p>
        </p:txBody>
      </p:sp>
      <p:sp>
        <p:nvSpPr>
          <p:cNvPr id="6" name="Title 1">
            <a:extLst>
              <a:ext uri="{FF2B5EF4-FFF2-40B4-BE49-F238E27FC236}">
                <a16:creationId xmlns:a16="http://schemas.microsoft.com/office/drawing/2014/main" id="{65447BD8-D2EE-608D-75A3-8EA6A9A16F4E}"/>
              </a:ext>
            </a:extLst>
          </p:cNvPr>
          <p:cNvSpPr txBox="1">
            <a:spLocks/>
          </p:cNvSpPr>
          <p:nvPr/>
        </p:nvSpPr>
        <p:spPr>
          <a:xfrm>
            <a:off x="474049" y="552896"/>
            <a:ext cx="11862068" cy="7217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Institutionalization</a:t>
            </a:r>
            <a:endParaRPr lang="en-US" sz="2000" dirty="0">
              <a:latin typeface="Gotham Book" pitchFamily="2" charset="0"/>
              <a:cs typeface="Gotham Book" pitchFamily="2" charset="0"/>
            </a:endParaRPr>
          </a:p>
        </p:txBody>
      </p:sp>
      <p:grpSp>
        <p:nvGrpSpPr>
          <p:cNvPr id="9" name="Group 8">
            <a:extLst>
              <a:ext uri="{FF2B5EF4-FFF2-40B4-BE49-F238E27FC236}">
                <a16:creationId xmlns:a16="http://schemas.microsoft.com/office/drawing/2014/main" id="{BC697C1A-8DDB-9CC5-F1C3-A00A1D6FB4E1}"/>
              </a:ext>
            </a:extLst>
          </p:cNvPr>
          <p:cNvGrpSpPr/>
          <p:nvPr/>
        </p:nvGrpSpPr>
        <p:grpSpPr>
          <a:xfrm>
            <a:off x="7540542" y="917999"/>
            <a:ext cx="3910905" cy="3874602"/>
            <a:chOff x="7427686" y="1491697"/>
            <a:chExt cx="3910905" cy="3874602"/>
          </a:xfrm>
        </p:grpSpPr>
        <p:sp>
          <p:nvSpPr>
            <p:cNvPr id="5" name="Oval 4">
              <a:extLst>
                <a:ext uri="{FF2B5EF4-FFF2-40B4-BE49-F238E27FC236}">
                  <a16:creationId xmlns:a16="http://schemas.microsoft.com/office/drawing/2014/main" id="{40E6D4D4-3E9F-3F66-2959-F8EE2DC3E547}"/>
                </a:ext>
              </a:extLst>
            </p:cNvPr>
            <p:cNvSpPr/>
            <p:nvPr/>
          </p:nvSpPr>
          <p:spPr>
            <a:xfrm>
              <a:off x="7764651" y="1809427"/>
              <a:ext cx="3236976" cy="3239145"/>
            </a:xfrm>
            <a:prstGeom prst="ellipse">
              <a:avLst/>
            </a:prstGeom>
            <a:solidFill>
              <a:srgbClr val="3B5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D3CFC4-5DB1-06E3-1353-152468B06DA6}"/>
                </a:ext>
              </a:extLst>
            </p:cNvPr>
            <p:cNvSpPr txBox="1">
              <a:spLocks/>
            </p:cNvSpPr>
            <p:nvPr/>
          </p:nvSpPr>
          <p:spPr>
            <a:xfrm>
              <a:off x="7764651" y="2948551"/>
              <a:ext cx="3236976" cy="9608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kern="1400" spc="-50" dirty="0">
                  <a:solidFill>
                    <a:schemeClr val="bg1"/>
                  </a:solidFill>
                  <a:latin typeface="Gotham Bold" pitchFamily="2" charset="0"/>
                  <a:ea typeface="Times New Roman" panose="02020603050405020304" pitchFamily="18" charset="0"/>
                  <a:cs typeface="Gotham Bold" pitchFamily="2" charset="0"/>
                </a:rPr>
                <a:t>Environmental Justice</a:t>
              </a:r>
              <a:endParaRPr lang="en-US" sz="3000" dirty="0">
                <a:solidFill>
                  <a:schemeClr val="bg1"/>
                </a:solidFill>
                <a:latin typeface="Gotham Book" pitchFamily="2" charset="0"/>
                <a:cs typeface="Gotham Book" pitchFamily="2" charset="0"/>
              </a:endParaRPr>
            </a:p>
          </p:txBody>
        </p:sp>
        <p:sp>
          <p:nvSpPr>
            <p:cNvPr id="8" name="Donut 7">
              <a:extLst>
                <a:ext uri="{FF2B5EF4-FFF2-40B4-BE49-F238E27FC236}">
                  <a16:creationId xmlns:a16="http://schemas.microsoft.com/office/drawing/2014/main" id="{B55290C5-7B3A-29B2-D4D2-E42212B2D8AF}"/>
                </a:ext>
              </a:extLst>
            </p:cNvPr>
            <p:cNvSpPr/>
            <p:nvPr/>
          </p:nvSpPr>
          <p:spPr>
            <a:xfrm>
              <a:off x="7427686" y="1491697"/>
              <a:ext cx="3910905" cy="3874602"/>
            </a:xfrm>
            <a:prstGeom prst="donut">
              <a:avLst>
                <a:gd name="adj" fmla="val 5143"/>
              </a:avLst>
            </a:prstGeom>
            <a:solidFill>
              <a:srgbClr val="519872"/>
            </a:solidFill>
            <a:ln w="381000">
              <a:solidFill>
                <a:srgbClr val="5198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1" name="TextBox 20">
            <a:extLst>
              <a:ext uri="{FF2B5EF4-FFF2-40B4-BE49-F238E27FC236}">
                <a16:creationId xmlns:a16="http://schemas.microsoft.com/office/drawing/2014/main" id="{8BD626DA-CB6B-A9A4-4DD0-5D9928E7D111}"/>
              </a:ext>
            </a:extLst>
          </p:cNvPr>
          <p:cNvSpPr txBox="1"/>
          <p:nvPr/>
        </p:nvSpPr>
        <p:spPr>
          <a:xfrm>
            <a:off x="6952437" y="5169649"/>
            <a:ext cx="5087113" cy="400110"/>
          </a:xfrm>
          <a:prstGeom prst="rect">
            <a:avLst/>
          </a:prstGeom>
          <a:noFill/>
        </p:spPr>
        <p:txBody>
          <a:bodyPr wrap="square" rtlCol="0">
            <a:spAutoFit/>
          </a:bodyPr>
          <a:lstStyle/>
          <a:p>
            <a:pPr algn="ctr"/>
            <a:r>
              <a:rPr lang="en-US" sz="2000" dirty="0">
                <a:latin typeface="Gotham Book" pitchFamily="2" charset="0"/>
                <a:cs typeface="Gotham Book" pitchFamily="2" charset="0"/>
              </a:rPr>
              <a:t>Local Government Responsibilities</a:t>
            </a:r>
          </a:p>
        </p:txBody>
      </p:sp>
    </p:spTree>
    <p:extLst>
      <p:ext uri="{BB962C8B-B14F-4D97-AF65-F5344CB8AC3E}">
        <p14:creationId xmlns:p14="http://schemas.microsoft.com/office/powerpoint/2010/main" val="3119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pic>
        <p:nvPicPr>
          <p:cNvPr id="2050" name="Picture 2" descr="How to Make Congress Work Better for the American People | Time">
            <a:extLst>
              <a:ext uri="{FF2B5EF4-FFF2-40B4-BE49-F238E27FC236}">
                <a16:creationId xmlns:a16="http://schemas.microsoft.com/office/drawing/2014/main" id="{BAD6285D-6166-828A-908A-DDBC6FE2BB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40"/>
          <a:stretch/>
        </p:blipFill>
        <p:spPr bwMode="auto">
          <a:xfrm>
            <a:off x="-1" y="-23191"/>
            <a:ext cx="12191999" cy="68811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lorado Springs City Hall - Wikipedia">
            <a:extLst>
              <a:ext uri="{FF2B5EF4-FFF2-40B4-BE49-F238E27FC236}">
                <a16:creationId xmlns:a16="http://schemas.microsoft.com/office/drawing/2014/main" id="{91540BCF-D172-116A-2ECA-5D681550A1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344"/>
          <a:stretch/>
        </p:blipFill>
        <p:spPr bwMode="auto">
          <a:xfrm>
            <a:off x="0" y="-59969"/>
            <a:ext cx="12191998" cy="69179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isit City Park - New Orleans City Park">
            <a:extLst>
              <a:ext uri="{FF2B5EF4-FFF2-40B4-BE49-F238E27FC236}">
                <a16:creationId xmlns:a16="http://schemas.microsoft.com/office/drawing/2014/main" id="{8602F521-A8BE-410C-FBCD-699C51F336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805"/>
          <a:stretch/>
        </p:blipFill>
        <p:spPr bwMode="auto">
          <a:xfrm>
            <a:off x="-27955" y="-59969"/>
            <a:ext cx="12185994" cy="691796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618C1E2-44EE-903F-AA09-64B4FA9EA248}"/>
              </a:ext>
            </a:extLst>
          </p:cNvPr>
          <p:cNvSpPr/>
          <p:nvPr/>
        </p:nvSpPr>
        <p:spPr>
          <a:xfrm>
            <a:off x="-2" y="-59969"/>
            <a:ext cx="12192000" cy="6917969"/>
          </a:xfrm>
          <a:prstGeom prst="rect">
            <a:avLst/>
          </a:prstGeom>
          <a:solidFill>
            <a:srgbClr val="3B5249">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p>
        </p:txBody>
      </p:sp>
      <p:sp>
        <p:nvSpPr>
          <p:cNvPr id="12" name="Title 1">
            <a:extLst>
              <a:ext uri="{FF2B5EF4-FFF2-40B4-BE49-F238E27FC236}">
                <a16:creationId xmlns:a16="http://schemas.microsoft.com/office/drawing/2014/main" id="{F379542D-27EC-C18D-C337-5C8EC89269BE}"/>
              </a:ext>
            </a:extLst>
          </p:cNvPr>
          <p:cNvSpPr txBox="1">
            <a:spLocks/>
          </p:cNvSpPr>
          <p:nvPr/>
        </p:nvSpPr>
        <p:spPr>
          <a:xfrm>
            <a:off x="354045" y="2899114"/>
            <a:ext cx="11483905" cy="9998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500" b="1" kern="1400" spc="-50" dirty="0">
                <a:solidFill>
                  <a:schemeClr val="bg1"/>
                </a:solidFill>
                <a:latin typeface="Gotham Bold" pitchFamily="2" charset="0"/>
                <a:cs typeface="Gotham Bold" pitchFamily="2" charset="0"/>
              </a:rPr>
              <a:t>Key Takeaways</a:t>
            </a:r>
            <a:endParaRPr lang="en-US" sz="6500" dirty="0">
              <a:solidFill>
                <a:schemeClr val="bg1"/>
              </a:solidFill>
              <a:latin typeface="Gotham Book" pitchFamily="2" charset="0"/>
              <a:cs typeface="Gotham Book" pitchFamily="2" charset="0"/>
            </a:endParaRPr>
          </a:p>
        </p:txBody>
      </p:sp>
      <p:sp>
        <p:nvSpPr>
          <p:cNvPr id="4" name="TextBox 3">
            <a:extLst>
              <a:ext uri="{FF2B5EF4-FFF2-40B4-BE49-F238E27FC236}">
                <a16:creationId xmlns:a16="http://schemas.microsoft.com/office/drawing/2014/main" id="{C2A79EB9-7292-61AF-56DC-C237C4D0043C}"/>
              </a:ext>
            </a:extLst>
          </p:cNvPr>
          <p:cNvSpPr txBox="1"/>
          <p:nvPr/>
        </p:nvSpPr>
        <p:spPr>
          <a:xfrm>
            <a:off x="10263808" y="46383"/>
            <a:ext cx="1958236" cy="323165"/>
          </a:xfrm>
          <a:prstGeom prst="rect">
            <a:avLst/>
          </a:prstGeom>
          <a:noFill/>
        </p:spPr>
        <p:txBody>
          <a:bodyPr wrap="square">
            <a:spAutoFit/>
          </a:bodyPr>
          <a:lstStyle/>
          <a:p>
            <a:r>
              <a:rPr lang="en-US" sz="1500" u="none" strike="noStrike" dirty="0">
                <a:solidFill>
                  <a:schemeClr val="bg1"/>
                </a:solidFill>
                <a:effectLst/>
                <a:latin typeface="Gotham Book" pitchFamily="2" charset="0"/>
                <a:cs typeface="Gotham Book" pitchFamily="2" charset="0"/>
              </a:rPr>
              <a:t>Image: </a:t>
            </a:r>
            <a:r>
              <a:rPr lang="en-US" sz="1500" u="none" strike="noStrike" dirty="0" err="1">
                <a:solidFill>
                  <a:schemeClr val="bg1"/>
                </a:solidFill>
                <a:effectLst/>
                <a:latin typeface="Gotham Book" pitchFamily="2" charset="0"/>
                <a:cs typeface="Gotham Book" pitchFamily="2" charset="0"/>
              </a:rPr>
              <a:t>Unsplash</a:t>
            </a:r>
            <a:endParaRPr lang="en-US" sz="1500" u="none" strike="noStrike" dirty="0">
              <a:solidFill>
                <a:schemeClr val="bg1"/>
              </a:solidFill>
              <a:effectLst/>
              <a:latin typeface="Gotham Book" pitchFamily="2" charset="0"/>
              <a:cs typeface="Gotham Book" pitchFamily="2" charset="0"/>
            </a:endParaRPr>
          </a:p>
        </p:txBody>
      </p:sp>
    </p:spTree>
    <p:extLst>
      <p:ext uri="{BB962C8B-B14F-4D97-AF65-F5344CB8AC3E}">
        <p14:creationId xmlns:p14="http://schemas.microsoft.com/office/powerpoint/2010/main" val="1490107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grpSp>
        <p:nvGrpSpPr>
          <p:cNvPr id="2" name="Group 1">
            <a:extLst>
              <a:ext uri="{FF2B5EF4-FFF2-40B4-BE49-F238E27FC236}">
                <a16:creationId xmlns:a16="http://schemas.microsoft.com/office/drawing/2014/main" id="{9A4D09B0-207C-30E1-30B8-515F6D3D8D3B}"/>
              </a:ext>
            </a:extLst>
          </p:cNvPr>
          <p:cNvGrpSpPr/>
          <p:nvPr/>
        </p:nvGrpSpPr>
        <p:grpSpPr>
          <a:xfrm>
            <a:off x="-8283" y="6136278"/>
            <a:ext cx="12192000" cy="721722"/>
            <a:chOff x="-8283" y="6136278"/>
            <a:chExt cx="12192000" cy="721722"/>
          </a:xfrm>
        </p:grpSpPr>
        <p:grpSp>
          <p:nvGrpSpPr>
            <p:cNvPr id="4" name="Group 3">
              <a:extLst>
                <a:ext uri="{FF2B5EF4-FFF2-40B4-BE49-F238E27FC236}">
                  <a16:creationId xmlns:a16="http://schemas.microsoft.com/office/drawing/2014/main" id="{A667B1E7-1B79-33EC-D4B0-6A55EA9FC18E}"/>
                </a:ext>
              </a:extLst>
            </p:cNvPr>
            <p:cNvGrpSpPr/>
            <p:nvPr/>
          </p:nvGrpSpPr>
          <p:grpSpPr>
            <a:xfrm>
              <a:off x="-8283" y="6136278"/>
              <a:ext cx="12192000" cy="721722"/>
              <a:chOff x="-8283" y="6136278"/>
              <a:chExt cx="12192000" cy="721722"/>
            </a:xfrm>
          </p:grpSpPr>
          <p:grpSp>
            <p:nvGrpSpPr>
              <p:cNvPr id="6" name="Group 5">
                <a:extLst>
                  <a:ext uri="{FF2B5EF4-FFF2-40B4-BE49-F238E27FC236}">
                    <a16:creationId xmlns:a16="http://schemas.microsoft.com/office/drawing/2014/main" id="{655F1428-9A1F-EF8C-5B51-6420612651DB}"/>
                  </a:ext>
                </a:extLst>
              </p:cNvPr>
              <p:cNvGrpSpPr/>
              <p:nvPr/>
            </p:nvGrpSpPr>
            <p:grpSpPr>
              <a:xfrm>
                <a:off x="-8283" y="6136278"/>
                <a:ext cx="12192000" cy="721722"/>
                <a:chOff x="-8283" y="6136278"/>
                <a:chExt cx="12192000" cy="721722"/>
              </a:xfrm>
            </p:grpSpPr>
            <p:sp>
              <p:nvSpPr>
                <p:cNvPr id="9" name="Rectangle 8">
                  <a:extLst>
                    <a:ext uri="{FF2B5EF4-FFF2-40B4-BE49-F238E27FC236}">
                      <a16:creationId xmlns:a16="http://schemas.microsoft.com/office/drawing/2014/main" id="{F14252C5-76C8-3C4B-D5E2-FE49253B3F52}"/>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2750766-A857-DA6B-7694-1D6432D42279}"/>
                    </a:ext>
                  </a:extLst>
                </p:cNvPr>
                <p:cNvPicPr>
                  <a:picLocks noChangeAspect="1"/>
                </p:cNvPicPr>
                <p:nvPr/>
              </p:nvPicPr>
              <p:blipFill>
                <a:blip r:embed="rId3"/>
                <a:stretch>
                  <a:fillRect/>
                </a:stretch>
              </p:blipFill>
              <p:spPr>
                <a:xfrm>
                  <a:off x="2201517" y="6136278"/>
                  <a:ext cx="7772400" cy="721722"/>
                </a:xfrm>
                <a:prstGeom prst="rect">
                  <a:avLst/>
                </a:prstGeom>
              </p:spPr>
            </p:pic>
          </p:grpSp>
          <p:sp>
            <p:nvSpPr>
              <p:cNvPr id="8" name="Rectangle 7">
                <a:extLst>
                  <a:ext uri="{FF2B5EF4-FFF2-40B4-BE49-F238E27FC236}">
                    <a16:creationId xmlns:a16="http://schemas.microsoft.com/office/drawing/2014/main" id="{E7B28139-007C-316D-6C1E-9E807D130172}"/>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4094C478-1F43-87C0-C875-F6C48C7A9F45}"/>
                </a:ext>
              </a:extLst>
            </p:cNvPr>
            <p:cNvPicPr>
              <a:picLocks noChangeAspect="1"/>
            </p:cNvPicPr>
            <p:nvPr/>
          </p:nvPicPr>
          <p:blipFill rotWithShape="1">
            <a:blip r:embed="rId4"/>
            <a:srcRect r="11129" b="10446"/>
            <a:stretch/>
          </p:blipFill>
          <p:spPr>
            <a:xfrm>
              <a:off x="5793950" y="6173973"/>
              <a:ext cx="516254" cy="646331"/>
            </a:xfrm>
            <a:prstGeom prst="rect">
              <a:avLst/>
            </a:prstGeom>
          </p:spPr>
        </p:pic>
      </p:grpSp>
      <p:sp>
        <p:nvSpPr>
          <p:cNvPr id="3" name="Title 1">
            <a:extLst>
              <a:ext uri="{FF2B5EF4-FFF2-40B4-BE49-F238E27FC236}">
                <a16:creationId xmlns:a16="http://schemas.microsoft.com/office/drawing/2014/main" id="{75A15C01-AB2B-4688-2337-1352C7D6BB3C}"/>
              </a:ext>
            </a:extLst>
          </p:cNvPr>
          <p:cNvSpPr txBox="1">
            <a:spLocks/>
          </p:cNvSpPr>
          <p:nvPr/>
        </p:nvSpPr>
        <p:spPr>
          <a:xfrm>
            <a:off x="164966" y="3334133"/>
            <a:ext cx="11862068" cy="13563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2400"/>
              </a:spcAft>
            </a:pPr>
            <a:r>
              <a:rPr lang="en-US" sz="4000" kern="1400" spc="-50" dirty="0">
                <a:latin typeface="Gotham Book" pitchFamily="2" charset="0"/>
                <a:ea typeface="Times New Roman" panose="02020603050405020304" pitchFamily="18" charset="0"/>
                <a:cs typeface="Gotham Book" pitchFamily="2" charset="0"/>
              </a:rPr>
              <a:t>There is a key role for all levels of government in mitigating environmental harms.</a:t>
            </a:r>
          </a:p>
        </p:txBody>
      </p:sp>
      <p:sp>
        <p:nvSpPr>
          <p:cNvPr id="11" name="Oval 10">
            <a:extLst>
              <a:ext uri="{FF2B5EF4-FFF2-40B4-BE49-F238E27FC236}">
                <a16:creationId xmlns:a16="http://schemas.microsoft.com/office/drawing/2014/main" id="{CD547053-866B-D67C-83BD-703CCFDC43D5}"/>
              </a:ext>
            </a:extLst>
          </p:cNvPr>
          <p:cNvSpPr/>
          <p:nvPr/>
        </p:nvSpPr>
        <p:spPr>
          <a:xfrm>
            <a:off x="5262661" y="1836618"/>
            <a:ext cx="1353312" cy="1356360"/>
          </a:xfrm>
          <a:prstGeom prst="ellipse">
            <a:avLst/>
          </a:prstGeom>
          <a:solidFill>
            <a:srgbClr val="5198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E1E8F13-6474-A715-1771-CBF10B241A41}"/>
              </a:ext>
            </a:extLst>
          </p:cNvPr>
          <p:cNvSpPr txBox="1">
            <a:spLocks/>
          </p:cNvSpPr>
          <p:nvPr/>
        </p:nvSpPr>
        <p:spPr>
          <a:xfrm>
            <a:off x="5469205" y="1977773"/>
            <a:ext cx="940223" cy="1074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500" b="1" kern="1400" spc="-50" dirty="0">
                <a:solidFill>
                  <a:schemeClr val="bg1"/>
                </a:solidFill>
                <a:latin typeface="Gotham Bold" pitchFamily="2" charset="0"/>
                <a:cs typeface="Gotham Bold" pitchFamily="2" charset="0"/>
              </a:rPr>
              <a:t>1</a:t>
            </a:r>
            <a:endParaRPr lang="en-US" sz="650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141873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394C-6579-FFE9-7B38-188B33FCEE53}"/>
              </a:ext>
            </a:extLst>
          </p:cNvPr>
          <p:cNvSpPr>
            <a:spLocks noGrp="1"/>
          </p:cNvSpPr>
          <p:nvPr>
            <p:ph type="ctrTitle"/>
          </p:nvPr>
        </p:nvSpPr>
        <p:spPr>
          <a:xfrm>
            <a:off x="184158" y="4428914"/>
            <a:ext cx="11823679" cy="2199190"/>
          </a:xfrm>
        </p:spPr>
        <p:txBody>
          <a:bodyPr>
            <a:noAutofit/>
          </a:bodyPr>
          <a:lstStyle/>
          <a:p>
            <a:pPr algn="l"/>
            <a:r>
              <a:rPr lang="en-US" sz="4400" b="1" kern="1400" spc="-50" dirty="0">
                <a:solidFill>
                  <a:schemeClr val="bg1"/>
                </a:solidFill>
                <a:effectLst/>
                <a:latin typeface="Gotham Bold" pitchFamily="2" charset="0"/>
                <a:ea typeface="Times New Roman" panose="02020603050405020304" pitchFamily="18" charset="0"/>
                <a:cs typeface="Gotham Bold" pitchFamily="2" charset="0"/>
              </a:rPr>
              <a:t>Legislative Role in Advancing Environmental Justice: Local, State, and Federal Action</a:t>
            </a:r>
            <a:br>
              <a:rPr lang="en-US" sz="1500" kern="1400" spc="-50" dirty="0">
                <a:solidFill>
                  <a:schemeClr val="bg1"/>
                </a:solidFill>
                <a:effectLst/>
                <a:latin typeface="Gotham Book" pitchFamily="2" charset="0"/>
                <a:ea typeface="Times New Roman" panose="02020603050405020304" pitchFamily="18" charset="0"/>
                <a:cs typeface="Gotham Book" pitchFamily="2" charset="0"/>
              </a:rPr>
            </a:br>
            <a:br>
              <a:rPr lang="en-US" sz="1500" kern="1400" spc="-50" dirty="0">
                <a:solidFill>
                  <a:schemeClr val="bg1"/>
                </a:solidFill>
                <a:effectLst/>
                <a:latin typeface="Gotham Book" pitchFamily="2" charset="0"/>
                <a:ea typeface="Times New Roman" panose="02020603050405020304" pitchFamily="18" charset="0"/>
                <a:cs typeface="Gotham Book" pitchFamily="2" charset="0"/>
              </a:rPr>
            </a:br>
            <a:r>
              <a:rPr lang="en-US" sz="2000" kern="1400" spc="-50" dirty="0">
                <a:solidFill>
                  <a:schemeClr val="bg1"/>
                </a:solidFill>
                <a:effectLst/>
                <a:latin typeface="Gotham Book" pitchFamily="2" charset="0"/>
                <a:ea typeface="Times New Roman" panose="02020603050405020304" pitchFamily="18" charset="0"/>
                <a:cs typeface="Gotham Book" pitchFamily="2" charset="0"/>
              </a:rPr>
              <a:t>Presentation by: Graham Diedrich</a:t>
            </a:r>
            <a:endParaRPr lang="en-US" sz="2000" dirty="0">
              <a:solidFill>
                <a:schemeClr val="bg1"/>
              </a:solidFill>
              <a:latin typeface="Gotham Book" pitchFamily="2" charset="0"/>
              <a:cs typeface="Gotham Book" pitchFamily="2" charset="0"/>
            </a:endParaRPr>
          </a:p>
        </p:txBody>
      </p:sp>
      <p:pic>
        <p:nvPicPr>
          <p:cNvPr id="1026" name="Picture 2" descr="Climate-driven shifts in deep Lake Michigan water temperatures signal the  loss of winter - Welcome to NOAA Research">
            <a:extLst>
              <a:ext uri="{FF2B5EF4-FFF2-40B4-BE49-F238E27FC236}">
                <a16:creationId xmlns:a16="http://schemas.microsoft.com/office/drawing/2014/main" id="{30B0D3E2-03AC-88BC-EB24-8A7C347130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 r="1515" b="-122"/>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8F49345-2FFE-3306-84C3-82FE6C33328F}"/>
              </a:ext>
            </a:extLst>
          </p:cNvPr>
          <p:cNvSpPr/>
          <p:nvPr/>
        </p:nvSpPr>
        <p:spPr>
          <a:xfrm>
            <a:off x="0" y="1"/>
            <a:ext cx="12192000" cy="6881190"/>
          </a:xfrm>
          <a:prstGeom prst="rect">
            <a:avLst/>
          </a:prstGeom>
          <a:solidFill>
            <a:srgbClr val="3B5249">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p>
        </p:txBody>
      </p:sp>
      <p:sp>
        <p:nvSpPr>
          <p:cNvPr id="7" name="TextBox 6">
            <a:extLst>
              <a:ext uri="{FF2B5EF4-FFF2-40B4-BE49-F238E27FC236}">
                <a16:creationId xmlns:a16="http://schemas.microsoft.com/office/drawing/2014/main" id="{0E99D5D2-B8F7-C74A-25AA-EB24296E743F}"/>
              </a:ext>
            </a:extLst>
          </p:cNvPr>
          <p:cNvSpPr txBox="1"/>
          <p:nvPr/>
        </p:nvSpPr>
        <p:spPr>
          <a:xfrm>
            <a:off x="8507068" y="45230"/>
            <a:ext cx="3856381" cy="369332"/>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NOAA Research News</a:t>
            </a:r>
          </a:p>
        </p:txBody>
      </p:sp>
      <p:sp>
        <p:nvSpPr>
          <p:cNvPr id="3" name="Title 1">
            <a:extLst>
              <a:ext uri="{FF2B5EF4-FFF2-40B4-BE49-F238E27FC236}">
                <a16:creationId xmlns:a16="http://schemas.microsoft.com/office/drawing/2014/main" id="{12E3F6CD-C7B0-748A-3CC6-9B1B2CB26BF9}"/>
              </a:ext>
            </a:extLst>
          </p:cNvPr>
          <p:cNvSpPr txBox="1">
            <a:spLocks/>
          </p:cNvSpPr>
          <p:nvPr/>
        </p:nvSpPr>
        <p:spPr>
          <a:xfrm>
            <a:off x="885780" y="2999460"/>
            <a:ext cx="10420434" cy="18440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kern="1400" spc="-50" dirty="0">
                <a:solidFill>
                  <a:schemeClr val="bg1"/>
                </a:solidFill>
                <a:latin typeface="Gotham Book" pitchFamily="2" charset="0"/>
                <a:ea typeface="Times New Roman" panose="02020603050405020304" pitchFamily="18" charset="0"/>
                <a:cs typeface="Gotham Book" pitchFamily="2" charset="0"/>
              </a:rPr>
              <a:t>I would like to acknowledge that we are gathering on the traditional, ancestral, and current homelands of the Three Fires Confederacy, the Ojibwa, Odawa, Potawatomi, and Wyandot nations. </a:t>
            </a:r>
            <a:endParaRPr lang="en-US" sz="3000" dirty="0">
              <a:solidFill>
                <a:schemeClr val="bg1"/>
              </a:solidFill>
              <a:latin typeface="Gotham Book" pitchFamily="2" charset="0"/>
              <a:cs typeface="Gotham Book" pitchFamily="2" charset="0"/>
            </a:endParaRPr>
          </a:p>
        </p:txBody>
      </p:sp>
      <p:sp>
        <p:nvSpPr>
          <p:cNvPr id="4" name="Title 1">
            <a:extLst>
              <a:ext uri="{FF2B5EF4-FFF2-40B4-BE49-F238E27FC236}">
                <a16:creationId xmlns:a16="http://schemas.microsoft.com/office/drawing/2014/main" id="{9DD5717C-70A3-7E6C-A27D-D6833C5BCB70}"/>
              </a:ext>
            </a:extLst>
          </p:cNvPr>
          <p:cNvSpPr txBox="1">
            <a:spLocks/>
          </p:cNvSpPr>
          <p:nvPr/>
        </p:nvSpPr>
        <p:spPr>
          <a:xfrm>
            <a:off x="753720" y="1937821"/>
            <a:ext cx="10684565" cy="6463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tabLst>
                <a:tab pos="3822700" algn="l"/>
              </a:tabLst>
            </a:pPr>
            <a:r>
              <a:rPr lang="en-US" sz="4400" b="1" dirty="0">
                <a:solidFill>
                  <a:schemeClr val="bg1"/>
                </a:solidFill>
                <a:latin typeface="Gotham Bold" pitchFamily="2" charset="0"/>
                <a:cs typeface="Gotham Bold" pitchFamily="2" charset="0"/>
              </a:rPr>
              <a:t>Land Acknowledgement</a:t>
            </a:r>
          </a:p>
        </p:txBody>
      </p:sp>
    </p:spTree>
    <p:extLst>
      <p:ext uri="{BB962C8B-B14F-4D97-AF65-F5344CB8AC3E}">
        <p14:creationId xmlns:p14="http://schemas.microsoft.com/office/powerpoint/2010/main" val="357887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grpSp>
        <p:nvGrpSpPr>
          <p:cNvPr id="2" name="Group 1">
            <a:extLst>
              <a:ext uri="{FF2B5EF4-FFF2-40B4-BE49-F238E27FC236}">
                <a16:creationId xmlns:a16="http://schemas.microsoft.com/office/drawing/2014/main" id="{9A4D09B0-207C-30E1-30B8-515F6D3D8D3B}"/>
              </a:ext>
            </a:extLst>
          </p:cNvPr>
          <p:cNvGrpSpPr/>
          <p:nvPr/>
        </p:nvGrpSpPr>
        <p:grpSpPr>
          <a:xfrm>
            <a:off x="-8283" y="6136278"/>
            <a:ext cx="12192000" cy="721722"/>
            <a:chOff x="-8283" y="6136278"/>
            <a:chExt cx="12192000" cy="721722"/>
          </a:xfrm>
        </p:grpSpPr>
        <p:grpSp>
          <p:nvGrpSpPr>
            <p:cNvPr id="4" name="Group 3">
              <a:extLst>
                <a:ext uri="{FF2B5EF4-FFF2-40B4-BE49-F238E27FC236}">
                  <a16:creationId xmlns:a16="http://schemas.microsoft.com/office/drawing/2014/main" id="{A667B1E7-1B79-33EC-D4B0-6A55EA9FC18E}"/>
                </a:ext>
              </a:extLst>
            </p:cNvPr>
            <p:cNvGrpSpPr/>
            <p:nvPr/>
          </p:nvGrpSpPr>
          <p:grpSpPr>
            <a:xfrm>
              <a:off x="-8283" y="6136278"/>
              <a:ext cx="12192000" cy="721722"/>
              <a:chOff x="-8283" y="6136278"/>
              <a:chExt cx="12192000" cy="721722"/>
            </a:xfrm>
          </p:grpSpPr>
          <p:grpSp>
            <p:nvGrpSpPr>
              <p:cNvPr id="6" name="Group 5">
                <a:extLst>
                  <a:ext uri="{FF2B5EF4-FFF2-40B4-BE49-F238E27FC236}">
                    <a16:creationId xmlns:a16="http://schemas.microsoft.com/office/drawing/2014/main" id="{655F1428-9A1F-EF8C-5B51-6420612651DB}"/>
                  </a:ext>
                </a:extLst>
              </p:cNvPr>
              <p:cNvGrpSpPr/>
              <p:nvPr/>
            </p:nvGrpSpPr>
            <p:grpSpPr>
              <a:xfrm>
                <a:off x="-8283" y="6136278"/>
                <a:ext cx="12192000" cy="721722"/>
                <a:chOff x="-8283" y="6136278"/>
                <a:chExt cx="12192000" cy="721722"/>
              </a:xfrm>
            </p:grpSpPr>
            <p:sp>
              <p:nvSpPr>
                <p:cNvPr id="9" name="Rectangle 8">
                  <a:extLst>
                    <a:ext uri="{FF2B5EF4-FFF2-40B4-BE49-F238E27FC236}">
                      <a16:creationId xmlns:a16="http://schemas.microsoft.com/office/drawing/2014/main" id="{F14252C5-76C8-3C4B-D5E2-FE49253B3F52}"/>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2750766-A857-DA6B-7694-1D6432D42279}"/>
                    </a:ext>
                  </a:extLst>
                </p:cNvPr>
                <p:cNvPicPr>
                  <a:picLocks noChangeAspect="1"/>
                </p:cNvPicPr>
                <p:nvPr/>
              </p:nvPicPr>
              <p:blipFill>
                <a:blip r:embed="rId3"/>
                <a:stretch>
                  <a:fillRect/>
                </a:stretch>
              </p:blipFill>
              <p:spPr>
                <a:xfrm>
                  <a:off x="2201517" y="6136278"/>
                  <a:ext cx="7772400" cy="721722"/>
                </a:xfrm>
                <a:prstGeom prst="rect">
                  <a:avLst/>
                </a:prstGeom>
              </p:spPr>
            </p:pic>
          </p:grpSp>
          <p:sp>
            <p:nvSpPr>
              <p:cNvPr id="8" name="Rectangle 7">
                <a:extLst>
                  <a:ext uri="{FF2B5EF4-FFF2-40B4-BE49-F238E27FC236}">
                    <a16:creationId xmlns:a16="http://schemas.microsoft.com/office/drawing/2014/main" id="{E7B28139-007C-316D-6C1E-9E807D130172}"/>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4094C478-1F43-87C0-C875-F6C48C7A9F45}"/>
                </a:ext>
              </a:extLst>
            </p:cNvPr>
            <p:cNvPicPr>
              <a:picLocks noChangeAspect="1"/>
            </p:cNvPicPr>
            <p:nvPr/>
          </p:nvPicPr>
          <p:blipFill rotWithShape="1">
            <a:blip r:embed="rId4"/>
            <a:srcRect r="11129" b="10446"/>
            <a:stretch/>
          </p:blipFill>
          <p:spPr>
            <a:xfrm>
              <a:off x="5793950" y="6173973"/>
              <a:ext cx="516254" cy="646331"/>
            </a:xfrm>
            <a:prstGeom prst="rect">
              <a:avLst/>
            </a:prstGeom>
          </p:spPr>
        </p:pic>
      </p:grpSp>
      <p:sp>
        <p:nvSpPr>
          <p:cNvPr id="3" name="Title 1">
            <a:extLst>
              <a:ext uri="{FF2B5EF4-FFF2-40B4-BE49-F238E27FC236}">
                <a16:creationId xmlns:a16="http://schemas.microsoft.com/office/drawing/2014/main" id="{75A15C01-AB2B-4688-2337-1352C7D6BB3C}"/>
              </a:ext>
            </a:extLst>
          </p:cNvPr>
          <p:cNvSpPr txBox="1">
            <a:spLocks/>
          </p:cNvSpPr>
          <p:nvPr/>
        </p:nvSpPr>
        <p:spPr>
          <a:xfrm>
            <a:off x="152315" y="2995466"/>
            <a:ext cx="11862068" cy="17628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2400"/>
              </a:spcAft>
            </a:pPr>
            <a:r>
              <a:rPr lang="en-US" sz="4000" kern="1400" spc="-50" dirty="0">
                <a:latin typeface="Gotham Book" pitchFamily="2" charset="0"/>
                <a:ea typeface="Times New Roman" panose="02020603050405020304" pitchFamily="18" charset="0"/>
                <a:cs typeface="Gotham Book" pitchFamily="2" charset="0"/>
              </a:rPr>
              <a:t>Local governments can utilize their powers to improve infrastructure, engage with communities, and create equitable outcomes.</a:t>
            </a:r>
          </a:p>
        </p:txBody>
      </p:sp>
      <p:sp>
        <p:nvSpPr>
          <p:cNvPr id="11" name="Oval 10">
            <a:extLst>
              <a:ext uri="{FF2B5EF4-FFF2-40B4-BE49-F238E27FC236}">
                <a16:creationId xmlns:a16="http://schemas.microsoft.com/office/drawing/2014/main" id="{CD547053-866B-D67C-83BD-703CCFDC43D5}"/>
              </a:ext>
            </a:extLst>
          </p:cNvPr>
          <p:cNvSpPr/>
          <p:nvPr/>
        </p:nvSpPr>
        <p:spPr>
          <a:xfrm>
            <a:off x="5250010" y="1497951"/>
            <a:ext cx="1353312" cy="1356360"/>
          </a:xfrm>
          <a:prstGeom prst="ellipse">
            <a:avLst/>
          </a:prstGeom>
          <a:solidFill>
            <a:srgbClr val="5198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E1E8F13-6474-A715-1771-CBF10B241A41}"/>
              </a:ext>
            </a:extLst>
          </p:cNvPr>
          <p:cNvSpPr txBox="1">
            <a:spLocks/>
          </p:cNvSpPr>
          <p:nvPr/>
        </p:nvSpPr>
        <p:spPr>
          <a:xfrm>
            <a:off x="5456554" y="1639106"/>
            <a:ext cx="940223" cy="1074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500" b="1" kern="1400" spc="-50" dirty="0">
                <a:solidFill>
                  <a:schemeClr val="bg1"/>
                </a:solidFill>
                <a:latin typeface="Gotham Bold" pitchFamily="2" charset="0"/>
                <a:cs typeface="Gotham Bold" pitchFamily="2" charset="0"/>
              </a:rPr>
              <a:t>2</a:t>
            </a:r>
            <a:endParaRPr lang="en-US" sz="650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85735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grpSp>
        <p:nvGrpSpPr>
          <p:cNvPr id="2" name="Group 1">
            <a:extLst>
              <a:ext uri="{FF2B5EF4-FFF2-40B4-BE49-F238E27FC236}">
                <a16:creationId xmlns:a16="http://schemas.microsoft.com/office/drawing/2014/main" id="{9A4D09B0-207C-30E1-30B8-515F6D3D8D3B}"/>
              </a:ext>
            </a:extLst>
          </p:cNvPr>
          <p:cNvGrpSpPr/>
          <p:nvPr/>
        </p:nvGrpSpPr>
        <p:grpSpPr>
          <a:xfrm>
            <a:off x="-8283" y="6136278"/>
            <a:ext cx="12192000" cy="721722"/>
            <a:chOff x="-8283" y="6136278"/>
            <a:chExt cx="12192000" cy="721722"/>
          </a:xfrm>
        </p:grpSpPr>
        <p:grpSp>
          <p:nvGrpSpPr>
            <p:cNvPr id="4" name="Group 3">
              <a:extLst>
                <a:ext uri="{FF2B5EF4-FFF2-40B4-BE49-F238E27FC236}">
                  <a16:creationId xmlns:a16="http://schemas.microsoft.com/office/drawing/2014/main" id="{A667B1E7-1B79-33EC-D4B0-6A55EA9FC18E}"/>
                </a:ext>
              </a:extLst>
            </p:cNvPr>
            <p:cNvGrpSpPr/>
            <p:nvPr/>
          </p:nvGrpSpPr>
          <p:grpSpPr>
            <a:xfrm>
              <a:off x="-8283" y="6136278"/>
              <a:ext cx="12192000" cy="721722"/>
              <a:chOff x="-8283" y="6136278"/>
              <a:chExt cx="12192000" cy="721722"/>
            </a:xfrm>
          </p:grpSpPr>
          <p:grpSp>
            <p:nvGrpSpPr>
              <p:cNvPr id="6" name="Group 5">
                <a:extLst>
                  <a:ext uri="{FF2B5EF4-FFF2-40B4-BE49-F238E27FC236}">
                    <a16:creationId xmlns:a16="http://schemas.microsoft.com/office/drawing/2014/main" id="{655F1428-9A1F-EF8C-5B51-6420612651DB}"/>
                  </a:ext>
                </a:extLst>
              </p:cNvPr>
              <p:cNvGrpSpPr/>
              <p:nvPr/>
            </p:nvGrpSpPr>
            <p:grpSpPr>
              <a:xfrm>
                <a:off x="-8283" y="6136278"/>
                <a:ext cx="12192000" cy="721722"/>
                <a:chOff x="-8283" y="6136278"/>
                <a:chExt cx="12192000" cy="721722"/>
              </a:xfrm>
            </p:grpSpPr>
            <p:sp>
              <p:nvSpPr>
                <p:cNvPr id="9" name="Rectangle 8">
                  <a:extLst>
                    <a:ext uri="{FF2B5EF4-FFF2-40B4-BE49-F238E27FC236}">
                      <a16:creationId xmlns:a16="http://schemas.microsoft.com/office/drawing/2014/main" id="{F14252C5-76C8-3C4B-D5E2-FE49253B3F52}"/>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2750766-A857-DA6B-7694-1D6432D42279}"/>
                    </a:ext>
                  </a:extLst>
                </p:cNvPr>
                <p:cNvPicPr>
                  <a:picLocks noChangeAspect="1"/>
                </p:cNvPicPr>
                <p:nvPr/>
              </p:nvPicPr>
              <p:blipFill>
                <a:blip r:embed="rId3"/>
                <a:stretch>
                  <a:fillRect/>
                </a:stretch>
              </p:blipFill>
              <p:spPr>
                <a:xfrm>
                  <a:off x="2201517" y="6136278"/>
                  <a:ext cx="7772400" cy="721722"/>
                </a:xfrm>
                <a:prstGeom prst="rect">
                  <a:avLst/>
                </a:prstGeom>
              </p:spPr>
            </p:pic>
          </p:grpSp>
          <p:sp>
            <p:nvSpPr>
              <p:cNvPr id="8" name="Rectangle 7">
                <a:extLst>
                  <a:ext uri="{FF2B5EF4-FFF2-40B4-BE49-F238E27FC236}">
                    <a16:creationId xmlns:a16="http://schemas.microsoft.com/office/drawing/2014/main" id="{E7B28139-007C-316D-6C1E-9E807D130172}"/>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4094C478-1F43-87C0-C875-F6C48C7A9F45}"/>
                </a:ext>
              </a:extLst>
            </p:cNvPr>
            <p:cNvPicPr>
              <a:picLocks noChangeAspect="1"/>
            </p:cNvPicPr>
            <p:nvPr/>
          </p:nvPicPr>
          <p:blipFill rotWithShape="1">
            <a:blip r:embed="rId4"/>
            <a:srcRect r="11129" b="10446"/>
            <a:stretch/>
          </p:blipFill>
          <p:spPr>
            <a:xfrm>
              <a:off x="5793950" y="6173973"/>
              <a:ext cx="516254" cy="646331"/>
            </a:xfrm>
            <a:prstGeom prst="rect">
              <a:avLst/>
            </a:prstGeom>
          </p:spPr>
        </p:pic>
      </p:grpSp>
      <p:sp>
        <p:nvSpPr>
          <p:cNvPr id="3" name="Title 1">
            <a:extLst>
              <a:ext uri="{FF2B5EF4-FFF2-40B4-BE49-F238E27FC236}">
                <a16:creationId xmlns:a16="http://schemas.microsoft.com/office/drawing/2014/main" id="{75A15C01-AB2B-4688-2337-1352C7D6BB3C}"/>
              </a:ext>
            </a:extLst>
          </p:cNvPr>
          <p:cNvSpPr txBox="1">
            <a:spLocks/>
          </p:cNvSpPr>
          <p:nvPr/>
        </p:nvSpPr>
        <p:spPr>
          <a:xfrm>
            <a:off x="169249" y="3368000"/>
            <a:ext cx="11862068" cy="12040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2400"/>
              </a:spcAft>
            </a:pPr>
            <a:r>
              <a:rPr lang="en-US" sz="4000" kern="1400" spc="-50" dirty="0">
                <a:latin typeface="Gotham Book" pitchFamily="2" charset="0"/>
                <a:ea typeface="Times New Roman" panose="02020603050405020304" pitchFamily="18" charset="0"/>
                <a:cs typeface="Gotham Book" pitchFamily="2" charset="0"/>
              </a:rPr>
              <a:t>Federal and state funding for these initiatives is crucial for effective, localized policymaking.</a:t>
            </a:r>
          </a:p>
        </p:txBody>
      </p:sp>
      <p:sp>
        <p:nvSpPr>
          <p:cNvPr id="11" name="Oval 10">
            <a:extLst>
              <a:ext uri="{FF2B5EF4-FFF2-40B4-BE49-F238E27FC236}">
                <a16:creationId xmlns:a16="http://schemas.microsoft.com/office/drawing/2014/main" id="{CD547053-866B-D67C-83BD-703CCFDC43D5}"/>
              </a:ext>
            </a:extLst>
          </p:cNvPr>
          <p:cNvSpPr/>
          <p:nvPr/>
        </p:nvSpPr>
        <p:spPr>
          <a:xfrm>
            <a:off x="5266944" y="1870485"/>
            <a:ext cx="1353312" cy="1356360"/>
          </a:xfrm>
          <a:prstGeom prst="ellipse">
            <a:avLst/>
          </a:prstGeom>
          <a:solidFill>
            <a:srgbClr val="5198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E1E8F13-6474-A715-1771-CBF10B241A41}"/>
              </a:ext>
            </a:extLst>
          </p:cNvPr>
          <p:cNvSpPr txBox="1">
            <a:spLocks/>
          </p:cNvSpPr>
          <p:nvPr/>
        </p:nvSpPr>
        <p:spPr>
          <a:xfrm>
            <a:off x="5473488" y="2011640"/>
            <a:ext cx="940223" cy="1074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500" b="1" kern="1400" spc="-50" dirty="0">
                <a:solidFill>
                  <a:schemeClr val="bg1"/>
                </a:solidFill>
                <a:latin typeface="Gotham Bold" pitchFamily="2" charset="0"/>
                <a:cs typeface="Gotham Bold" pitchFamily="2" charset="0"/>
              </a:rPr>
              <a:t>3</a:t>
            </a:r>
            <a:endParaRPr lang="en-US" sz="650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116027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pic>
        <p:nvPicPr>
          <p:cNvPr id="8196" name="Picture 4" descr="The History of Environmental Justice in Five Minutes">
            <a:extLst>
              <a:ext uri="{FF2B5EF4-FFF2-40B4-BE49-F238E27FC236}">
                <a16:creationId xmlns:a16="http://schemas.microsoft.com/office/drawing/2014/main" id="{B026A4A1-F735-F25C-CA1C-DE0691C2B3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89"/>
          <a:stretch/>
        </p:blipFill>
        <p:spPr bwMode="auto">
          <a:xfrm>
            <a:off x="0" y="-59969"/>
            <a:ext cx="12191998" cy="69616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nother stay-home protest planned at Michigan Capitol - mlive.com">
            <a:extLst>
              <a:ext uri="{FF2B5EF4-FFF2-40B4-BE49-F238E27FC236}">
                <a16:creationId xmlns:a16="http://schemas.microsoft.com/office/drawing/2014/main" id="{E9542235-C116-8D9A-E956-903F47D5EB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310"/>
          <a:stretch/>
        </p:blipFill>
        <p:spPr bwMode="auto">
          <a:xfrm>
            <a:off x="0" y="-59969"/>
            <a:ext cx="12191998" cy="696166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618C1E2-44EE-903F-AA09-64B4FA9EA248}"/>
              </a:ext>
            </a:extLst>
          </p:cNvPr>
          <p:cNvSpPr/>
          <p:nvPr/>
        </p:nvSpPr>
        <p:spPr>
          <a:xfrm>
            <a:off x="-2" y="-59969"/>
            <a:ext cx="12192000" cy="6961668"/>
          </a:xfrm>
          <a:prstGeom prst="rect">
            <a:avLst/>
          </a:prstGeom>
          <a:solidFill>
            <a:srgbClr val="51987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p>
        </p:txBody>
      </p:sp>
      <p:sp>
        <p:nvSpPr>
          <p:cNvPr id="12" name="Title 1">
            <a:extLst>
              <a:ext uri="{FF2B5EF4-FFF2-40B4-BE49-F238E27FC236}">
                <a16:creationId xmlns:a16="http://schemas.microsoft.com/office/drawing/2014/main" id="{F379542D-27EC-C18D-C337-5C8EC89269BE}"/>
              </a:ext>
            </a:extLst>
          </p:cNvPr>
          <p:cNvSpPr txBox="1">
            <a:spLocks/>
          </p:cNvSpPr>
          <p:nvPr/>
        </p:nvSpPr>
        <p:spPr>
          <a:xfrm>
            <a:off x="354045" y="2429199"/>
            <a:ext cx="11483905" cy="19996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500" b="1" kern="1400" spc="-50" dirty="0">
                <a:solidFill>
                  <a:schemeClr val="bg1"/>
                </a:solidFill>
                <a:latin typeface="Gotham Bold" pitchFamily="2" charset="0"/>
                <a:cs typeface="Gotham Bold" pitchFamily="2" charset="0"/>
              </a:rPr>
              <a:t>In every community, there is a path towards justice.</a:t>
            </a:r>
            <a:endParaRPr lang="en-US" sz="6500" dirty="0">
              <a:solidFill>
                <a:schemeClr val="bg1"/>
              </a:solidFill>
              <a:latin typeface="Gotham Book" pitchFamily="2" charset="0"/>
              <a:cs typeface="Gotham Book" pitchFamily="2" charset="0"/>
            </a:endParaRPr>
          </a:p>
        </p:txBody>
      </p:sp>
      <p:sp>
        <p:nvSpPr>
          <p:cNvPr id="5" name="TextBox 4">
            <a:extLst>
              <a:ext uri="{FF2B5EF4-FFF2-40B4-BE49-F238E27FC236}">
                <a16:creationId xmlns:a16="http://schemas.microsoft.com/office/drawing/2014/main" id="{E43D69BE-685F-3C2E-375B-DE1A459920CB}"/>
              </a:ext>
            </a:extLst>
          </p:cNvPr>
          <p:cNvSpPr txBox="1"/>
          <p:nvPr/>
        </p:nvSpPr>
        <p:spPr>
          <a:xfrm>
            <a:off x="9922693" y="216"/>
            <a:ext cx="2144615" cy="369332"/>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a:t>
            </a:r>
            <a:r>
              <a:rPr lang="en-US" u="none" strike="noStrike" dirty="0" err="1">
                <a:solidFill>
                  <a:schemeClr val="bg1"/>
                </a:solidFill>
                <a:effectLst/>
                <a:latin typeface="Gotham Book" pitchFamily="2" charset="0"/>
                <a:cs typeface="Gotham Book" pitchFamily="2" charset="0"/>
              </a:rPr>
              <a:t>Unsplash</a:t>
            </a:r>
            <a:endParaRPr lang="en-US" u="none" strike="noStrike" dirty="0">
              <a:solidFill>
                <a:schemeClr val="bg1"/>
              </a:solidFill>
              <a:effectLst/>
              <a:latin typeface="Gotham Book" pitchFamily="2" charset="0"/>
              <a:cs typeface="Gotham Book" pitchFamily="2" charset="0"/>
            </a:endParaRPr>
          </a:p>
        </p:txBody>
      </p:sp>
    </p:spTree>
    <p:extLst>
      <p:ext uri="{BB962C8B-B14F-4D97-AF65-F5344CB8AC3E}">
        <p14:creationId xmlns:p14="http://schemas.microsoft.com/office/powerpoint/2010/main" val="3266667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upport Environmental Justice and Health in Michigan's Energy Future">
            <a:extLst>
              <a:ext uri="{FF2B5EF4-FFF2-40B4-BE49-F238E27FC236}">
                <a16:creationId xmlns:a16="http://schemas.microsoft.com/office/drawing/2014/main" id="{4D4A2150-E397-DC65-FA0F-9185B14802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78" t="27778" r="-16"/>
          <a:stretch/>
        </p:blipFill>
        <p:spPr bwMode="auto">
          <a:xfrm>
            <a:off x="0" y="6922"/>
            <a:ext cx="12191997" cy="68510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E5490B4-E429-1865-FFC8-2CB92771C264}"/>
              </a:ext>
            </a:extLst>
          </p:cNvPr>
          <p:cNvSpPr/>
          <p:nvPr/>
        </p:nvSpPr>
        <p:spPr>
          <a:xfrm>
            <a:off x="0" y="0"/>
            <a:ext cx="12192000" cy="6881191"/>
          </a:xfrm>
          <a:prstGeom prst="rect">
            <a:avLst/>
          </a:prstGeom>
          <a:solidFill>
            <a:srgbClr val="3B5249">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solidFill>
                <a:srgbClr val="3B5249"/>
              </a:solidFill>
            </a:endParaRPr>
          </a:p>
        </p:txBody>
      </p:sp>
      <p:sp>
        <p:nvSpPr>
          <p:cNvPr id="6" name="Title 1">
            <a:extLst>
              <a:ext uri="{FF2B5EF4-FFF2-40B4-BE49-F238E27FC236}">
                <a16:creationId xmlns:a16="http://schemas.microsoft.com/office/drawing/2014/main" id="{79D89BFE-5CC0-0204-16FD-D1EFF3144A2C}"/>
              </a:ext>
            </a:extLst>
          </p:cNvPr>
          <p:cNvSpPr txBox="1">
            <a:spLocks/>
          </p:cNvSpPr>
          <p:nvPr/>
        </p:nvSpPr>
        <p:spPr>
          <a:xfrm>
            <a:off x="354047" y="2914107"/>
            <a:ext cx="11483905" cy="10297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500" b="1" kern="1400" spc="-50" dirty="0">
                <a:solidFill>
                  <a:schemeClr val="bg1"/>
                </a:solidFill>
                <a:latin typeface="Gotham Bold" pitchFamily="2" charset="0"/>
                <a:cs typeface="Gotham Bold" pitchFamily="2" charset="0"/>
              </a:rPr>
              <a:t>Thank you!</a:t>
            </a:r>
            <a:endParaRPr lang="en-US" sz="6500" dirty="0">
              <a:solidFill>
                <a:schemeClr val="bg1"/>
              </a:solidFill>
              <a:latin typeface="Gotham Book" pitchFamily="2" charset="0"/>
              <a:cs typeface="Gotham Book" pitchFamily="2" charset="0"/>
            </a:endParaRPr>
          </a:p>
        </p:txBody>
      </p:sp>
      <p:sp>
        <p:nvSpPr>
          <p:cNvPr id="2" name="TextBox 1">
            <a:extLst>
              <a:ext uri="{FF2B5EF4-FFF2-40B4-BE49-F238E27FC236}">
                <a16:creationId xmlns:a16="http://schemas.microsoft.com/office/drawing/2014/main" id="{FBFA2199-34DA-EA6C-18FA-1261D9E7AABA}"/>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spTree>
    <p:extLst>
      <p:ext uri="{BB962C8B-B14F-4D97-AF65-F5344CB8AC3E}">
        <p14:creationId xmlns:p14="http://schemas.microsoft.com/office/powerpoint/2010/main" val="2814545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394C-6579-FFE9-7B38-188B33FCEE53}"/>
              </a:ext>
            </a:extLst>
          </p:cNvPr>
          <p:cNvSpPr>
            <a:spLocks noGrp="1"/>
          </p:cNvSpPr>
          <p:nvPr>
            <p:ph type="ctrTitle"/>
          </p:nvPr>
        </p:nvSpPr>
        <p:spPr>
          <a:xfrm>
            <a:off x="184158" y="4428914"/>
            <a:ext cx="11823679" cy="2199190"/>
          </a:xfrm>
        </p:spPr>
        <p:txBody>
          <a:bodyPr>
            <a:noAutofit/>
          </a:bodyPr>
          <a:lstStyle/>
          <a:p>
            <a:pPr algn="l"/>
            <a:r>
              <a:rPr lang="en-US" sz="4400" b="1" kern="1400" spc="-50" dirty="0">
                <a:solidFill>
                  <a:schemeClr val="bg1"/>
                </a:solidFill>
                <a:effectLst/>
                <a:latin typeface="Gotham Bold" pitchFamily="2" charset="0"/>
                <a:ea typeface="Times New Roman" panose="02020603050405020304" pitchFamily="18" charset="0"/>
                <a:cs typeface="Gotham Bold" pitchFamily="2" charset="0"/>
              </a:rPr>
              <a:t>Legislative Role in Advancing Environmental Justice: Local, State, and Federal Action</a:t>
            </a:r>
            <a:br>
              <a:rPr lang="en-US" sz="1500" kern="1400" spc="-50" dirty="0">
                <a:solidFill>
                  <a:schemeClr val="bg1"/>
                </a:solidFill>
                <a:effectLst/>
                <a:latin typeface="Gotham Book" pitchFamily="2" charset="0"/>
                <a:ea typeface="Times New Roman" panose="02020603050405020304" pitchFamily="18" charset="0"/>
                <a:cs typeface="Gotham Book" pitchFamily="2" charset="0"/>
              </a:rPr>
            </a:br>
            <a:br>
              <a:rPr lang="en-US" sz="1500" kern="1400" spc="-50" dirty="0">
                <a:solidFill>
                  <a:schemeClr val="bg1"/>
                </a:solidFill>
                <a:effectLst/>
                <a:latin typeface="Gotham Book" pitchFamily="2" charset="0"/>
                <a:ea typeface="Times New Roman" panose="02020603050405020304" pitchFamily="18" charset="0"/>
                <a:cs typeface="Gotham Book" pitchFamily="2" charset="0"/>
              </a:rPr>
            </a:br>
            <a:r>
              <a:rPr lang="en-US" sz="2000" kern="1400" spc="-50" dirty="0">
                <a:solidFill>
                  <a:schemeClr val="bg1"/>
                </a:solidFill>
                <a:effectLst/>
                <a:latin typeface="Gotham Book" pitchFamily="2" charset="0"/>
                <a:ea typeface="Times New Roman" panose="02020603050405020304" pitchFamily="18" charset="0"/>
                <a:cs typeface="Gotham Book" pitchFamily="2" charset="0"/>
              </a:rPr>
              <a:t>Presentation by: Graham Diedrich</a:t>
            </a:r>
            <a:endParaRPr lang="en-US" sz="2000" dirty="0">
              <a:solidFill>
                <a:schemeClr val="bg1"/>
              </a:solidFill>
              <a:latin typeface="Gotham Book" pitchFamily="2" charset="0"/>
              <a:cs typeface="Gotham Book" pitchFamily="2" charset="0"/>
            </a:endParaRPr>
          </a:p>
        </p:txBody>
      </p:sp>
      <p:pic>
        <p:nvPicPr>
          <p:cNvPr id="3074" name="Picture 2" descr="5 Reasons Lake Michigan Is the Best Great Lake">
            <a:extLst>
              <a:ext uri="{FF2B5EF4-FFF2-40B4-BE49-F238E27FC236}">
                <a16:creationId xmlns:a16="http://schemas.microsoft.com/office/drawing/2014/main" id="{6DDCEA32-6C8B-3C4D-A1C3-875BE9894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40"/>
          <a:stretch/>
        </p:blipFill>
        <p:spPr bwMode="auto">
          <a:xfrm>
            <a:off x="0" y="-23189"/>
            <a:ext cx="12192000" cy="68811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8F49345-2FFE-3306-84C3-82FE6C33328F}"/>
              </a:ext>
            </a:extLst>
          </p:cNvPr>
          <p:cNvSpPr/>
          <p:nvPr/>
        </p:nvSpPr>
        <p:spPr>
          <a:xfrm>
            <a:off x="0" y="1"/>
            <a:ext cx="12192000" cy="6881190"/>
          </a:xfrm>
          <a:prstGeom prst="rect">
            <a:avLst/>
          </a:prstGeom>
          <a:solidFill>
            <a:srgbClr val="51987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p>
        </p:txBody>
      </p:sp>
      <p:pic>
        <p:nvPicPr>
          <p:cNvPr id="8" name="Picture 7" descr="A picture containing human face, person, smile, tree&#10;&#10;Description automatically generated">
            <a:extLst>
              <a:ext uri="{FF2B5EF4-FFF2-40B4-BE49-F238E27FC236}">
                <a16:creationId xmlns:a16="http://schemas.microsoft.com/office/drawing/2014/main" id="{450122EA-9FB8-CACB-55D1-4D933BD29269}"/>
              </a:ext>
            </a:extLst>
          </p:cNvPr>
          <p:cNvPicPr>
            <a:picLocks noChangeAspect="1"/>
          </p:cNvPicPr>
          <p:nvPr/>
        </p:nvPicPr>
        <p:blipFill>
          <a:blip r:embed="rId4"/>
          <a:stretch>
            <a:fillRect/>
          </a:stretch>
        </p:blipFill>
        <p:spPr>
          <a:xfrm>
            <a:off x="785370" y="731421"/>
            <a:ext cx="3990133" cy="4234082"/>
          </a:xfrm>
          <a:prstGeom prst="ellipse">
            <a:avLst/>
          </a:prstGeom>
        </p:spPr>
      </p:pic>
      <p:sp>
        <p:nvSpPr>
          <p:cNvPr id="10" name="Title 1">
            <a:extLst>
              <a:ext uri="{FF2B5EF4-FFF2-40B4-BE49-F238E27FC236}">
                <a16:creationId xmlns:a16="http://schemas.microsoft.com/office/drawing/2014/main" id="{548B5C1A-80E7-F0A9-312D-27A92C5CD9F0}"/>
              </a:ext>
            </a:extLst>
          </p:cNvPr>
          <p:cNvSpPr txBox="1">
            <a:spLocks/>
          </p:cNvSpPr>
          <p:nvPr/>
        </p:nvSpPr>
        <p:spPr>
          <a:xfrm>
            <a:off x="-2561845" y="5062918"/>
            <a:ext cx="10684565" cy="6463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tabLst>
                <a:tab pos="3822700" algn="l"/>
              </a:tabLst>
            </a:pPr>
            <a:r>
              <a:rPr lang="en-US" sz="3000" b="1" dirty="0">
                <a:solidFill>
                  <a:schemeClr val="bg1"/>
                </a:solidFill>
                <a:latin typeface="Gotham Bold" pitchFamily="2" charset="0"/>
                <a:cs typeface="Gotham Bold" pitchFamily="2" charset="0"/>
              </a:rPr>
              <a:t>Graham Diedrich, MPP</a:t>
            </a:r>
          </a:p>
        </p:txBody>
      </p:sp>
      <p:sp>
        <p:nvSpPr>
          <p:cNvPr id="3" name="Title 1">
            <a:extLst>
              <a:ext uri="{FF2B5EF4-FFF2-40B4-BE49-F238E27FC236}">
                <a16:creationId xmlns:a16="http://schemas.microsoft.com/office/drawing/2014/main" id="{00829141-CB33-429D-7CB4-F7803321568D}"/>
              </a:ext>
            </a:extLst>
          </p:cNvPr>
          <p:cNvSpPr txBox="1">
            <a:spLocks/>
          </p:cNvSpPr>
          <p:nvPr/>
        </p:nvSpPr>
        <p:spPr>
          <a:xfrm>
            <a:off x="-421019" y="5653920"/>
            <a:ext cx="6402909" cy="64471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tabLst>
                <a:tab pos="3822700" algn="l"/>
              </a:tabLst>
            </a:pPr>
            <a:r>
              <a:rPr lang="en-US" sz="3000" dirty="0" err="1">
                <a:solidFill>
                  <a:schemeClr val="bg1"/>
                </a:solidFill>
                <a:latin typeface="Gotham Book" pitchFamily="2" charset="0"/>
                <a:cs typeface="Gotham Book" pitchFamily="2" charset="0"/>
              </a:rPr>
              <a:t>diedgr@msu.edu</a:t>
            </a:r>
            <a:endParaRPr lang="en-US" sz="3000" dirty="0">
              <a:solidFill>
                <a:schemeClr val="bg1"/>
              </a:solidFill>
              <a:latin typeface="Gotham Book" pitchFamily="2" charset="0"/>
              <a:cs typeface="Gotham Book" pitchFamily="2" charset="0"/>
            </a:endParaRPr>
          </a:p>
        </p:txBody>
      </p:sp>
      <p:grpSp>
        <p:nvGrpSpPr>
          <p:cNvPr id="9" name="Group 8">
            <a:extLst>
              <a:ext uri="{FF2B5EF4-FFF2-40B4-BE49-F238E27FC236}">
                <a16:creationId xmlns:a16="http://schemas.microsoft.com/office/drawing/2014/main" id="{27ADE105-8862-2E74-730E-4B57F1660D4D}"/>
              </a:ext>
            </a:extLst>
          </p:cNvPr>
          <p:cNvGrpSpPr/>
          <p:nvPr/>
        </p:nvGrpSpPr>
        <p:grpSpPr>
          <a:xfrm>
            <a:off x="5376715" y="962790"/>
            <a:ext cx="6402909" cy="5142802"/>
            <a:chOff x="333127" y="995368"/>
            <a:chExt cx="6402909" cy="5142802"/>
          </a:xfrm>
        </p:grpSpPr>
        <p:sp>
          <p:nvSpPr>
            <p:cNvPr id="11" name="Title 1">
              <a:extLst>
                <a:ext uri="{FF2B5EF4-FFF2-40B4-BE49-F238E27FC236}">
                  <a16:creationId xmlns:a16="http://schemas.microsoft.com/office/drawing/2014/main" id="{F0A510EE-F973-FA82-7B5A-9407168025DB}"/>
                </a:ext>
              </a:extLst>
            </p:cNvPr>
            <p:cNvSpPr txBox="1">
              <a:spLocks/>
            </p:cNvSpPr>
            <p:nvPr/>
          </p:nvSpPr>
          <p:spPr>
            <a:xfrm>
              <a:off x="333127" y="4495226"/>
              <a:ext cx="6402909" cy="16429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tabLst>
                  <a:tab pos="3822700" algn="l"/>
                </a:tabLst>
              </a:pPr>
              <a:r>
                <a:rPr lang="en-US" sz="3000" dirty="0">
                  <a:solidFill>
                    <a:schemeClr val="bg1"/>
                  </a:solidFill>
                  <a:latin typeface="Gotham Book" pitchFamily="2" charset="0"/>
                  <a:cs typeface="Gotham Book" pitchFamily="2" charset="0"/>
                </a:rPr>
                <a:t>Michigan State University Forest Carbon &amp; Climate Program</a:t>
              </a:r>
            </a:p>
            <a:p>
              <a:pPr>
                <a:tabLst>
                  <a:tab pos="3822700" algn="l"/>
                </a:tabLst>
              </a:pPr>
              <a:endParaRPr lang="en-US" sz="3000" dirty="0">
                <a:solidFill>
                  <a:schemeClr val="bg1"/>
                </a:solidFill>
                <a:latin typeface="Gotham Book" pitchFamily="2" charset="0"/>
                <a:cs typeface="Gotham Book" pitchFamily="2" charset="0"/>
              </a:endParaRPr>
            </a:p>
            <a:p>
              <a:pPr>
                <a:tabLst>
                  <a:tab pos="3822700" algn="l"/>
                </a:tabLst>
              </a:pPr>
              <a:endParaRPr lang="en-US" sz="3000" dirty="0">
                <a:solidFill>
                  <a:schemeClr val="bg1"/>
                </a:solidFill>
                <a:latin typeface="Gotham Book" pitchFamily="2" charset="0"/>
                <a:cs typeface="Gotham Book" pitchFamily="2" charset="0"/>
              </a:endParaRPr>
            </a:p>
            <a:p>
              <a:pPr>
                <a:tabLst>
                  <a:tab pos="3822700" algn="l"/>
                </a:tabLst>
              </a:pPr>
              <a:endParaRPr lang="en-US" sz="3000" dirty="0">
                <a:solidFill>
                  <a:schemeClr val="bg1"/>
                </a:solidFill>
                <a:latin typeface="Gotham Book" pitchFamily="2" charset="0"/>
                <a:cs typeface="Gotham Book" pitchFamily="2" charset="0"/>
              </a:endParaRPr>
            </a:p>
            <a:p>
              <a:pPr>
                <a:tabLst>
                  <a:tab pos="3822700" algn="l"/>
                </a:tabLst>
              </a:pPr>
              <a:endParaRPr lang="en-US" sz="3000" dirty="0">
                <a:solidFill>
                  <a:schemeClr val="bg1"/>
                </a:solidFill>
                <a:latin typeface="Gotham Book" pitchFamily="2" charset="0"/>
                <a:cs typeface="Gotham Book" pitchFamily="2" charset="0"/>
              </a:endParaRPr>
            </a:p>
            <a:p>
              <a:pPr>
                <a:tabLst>
                  <a:tab pos="3822700" algn="l"/>
                </a:tabLst>
              </a:pPr>
              <a:endParaRPr lang="en-US" sz="3000" dirty="0">
                <a:solidFill>
                  <a:schemeClr val="bg1"/>
                </a:solidFill>
                <a:latin typeface="Gotham Book" pitchFamily="2" charset="0"/>
                <a:cs typeface="Gotham Book" pitchFamily="2" charset="0"/>
              </a:endParaRPr>
            </a:p>
            <a:p>
              <a:pPr>
                <a:tabLst>
                  <a:tab pos="3822700" algn="l"/>
                </a:tabLst>
              </a:pPr>
              <a:r>
                <a:rPr lang="en-US" sz="3000" dirty="0">
                  <a:solidFill>
                    <a:schemeClr val="bg1"/>
                  </a:solidFill>
                  <a:latin typeface="Gotham Book" pitchFamily="2" charset="0"/>
                  <a:cs typeface="Gotham Book" pitchFamily="2" charset="0"/>
                </a:rPr>
                <a:t>University of Michigan Graham Sustainability Institute</a:t>
              </a:r>
            </a:p>
          </p:txBody>
        </p:sp>
        <p:pic>
          <p:nvPicPr>
            <p:cNvPr id="6" name="Picture 5">
              <a:extLst>
                <a:ext uri="{FF2B5EF4-FFF2-40B4-BE49-F238E27FC236}">
                  <a16:creationId xmlns:a16="http://schemas.microsoft.com/office/drawing/2014/main" id="{2644A8E0-91D7-1344-1D52-EC39DAC6B2E5}"/>
                </a:ext>
              </a:extLst>
            </p:cNvPr>
            <p:cNvPicPr>
              <a:picLocks noChangeAspect="1"/>
            </p:cNvPicPr>
            <p:nvPr/>
          </p:nvPicPr>
          <p:blipFill>
            <a:blip r:embed="rId5"/>
            <a:stretch>
              <a:fillRect/>
            </a:stretch>
          </p:blipFill>
          <p:spPr>
            <a:xfrm>
              <a:off x="1293031" y="995368"/>
              <a:ext cx="4483100" cy="1041400"/>
            </a:xfrm>
            <a:prstGeom prst="rect">
              <a:avLst/>
            </a:prstGeom>
          </p:spPr>
        </p:pic>
        <p:pic>
          <p:nvPicPr>
            <p:cNvPr id="7" name="Picture 6">
              <a:extLst>
                <a:ext uri="{FF2B5EF4-FFF2-40B4-BE49-F238E27FC236}">
                  <a16:creationId xmlns:a16="http://schemas.microsoft.com/office/drawing/2014/main" id="{C7BA3F36-69DA-A4BD-5F4A-77FE395E7A4B}"/>
                </a:ext>
              </a:extLst>
            </p:cNvPr>
            <p:cNvPicPr>
              <a:picLocks noChangeAspect="1"/>
            </p:cNvPicPr>
            <p:nvPr/>
          </p:nvPicPr>
          <p:blipFill>
            <a:blip r:embed="rId6"/>
            <a:stretch>
              <a:fillRect/>
            </a:stretch>
          </p:blipFill>
          <p:spPr>
            <a:xfrm>
              <a:off x="1293031" y="3984137"/>
              <a:ext cx="4483100" cy="1003300"/>
            </a:xfrm>
            <a:prstGeom prst="rect">
              <a:avLst/>
            </a:prstGeom>
          </p:spPr>
        </p:pic>
      </p:grpSp>
      <p:sp>
        <p:nvSpPr>
          <p:cNvPr id="4" name="TextBox 3">
            <a:extLst>
              <a:ext uri="{FF2B5EF4-FFF2-40B4-BE49-F238E27FC236}">
                <a16:creationId xmlns:a16="http://schemas.microsoft.com/office/drawing/2014/main" id="{ED1B9A55-95D8-3932-381F-1008224FF862}"/>
              </a:ext>
            </a:extLst>
          </p:cNvPr>
          <p:cNvSpPr txBox="1"/>
          <p:nvPr/>
        </p:nvSpPr>
        <p:spPr>
          <a:xfrm>
            <a:off x="9974647" y="45230"/>
            <a:ext cx="2144615" cy="369332"/>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a:t>
            </a:r>
            <a:r>
              <a:rPr lang="en-US" u="none" strike="noStrike" dirty="0" err="1">
                <a:solidFill>
                  <a:schemeClr val="bg1"/>
                </a:solidFill>
                <a:effectLst/>
                <a:latin typeface="Gotham Book" pitchFamily="2" charset="0"/>
                <a:cs typeface="Gotham Book" pitchFamily="2" charset="0"/>
              </a:rPr>
              <a:t>Unsplash</a:t>
            </a:r>
            <a:endParaRPr lang="en-US" u="none" strike="noStrike" dirty="0">
              <a:solidFill>
                <a:schemeClr val="bg1"/>
              </a:solidFill>
              <a:effectLst/>
              <a:latin typeface="Gotham Book" pitchFamily="2" charset="0"/>
              <a:cs typeface="Gotham Book" pitchFamily="2" charset="0"/>
            </a:endParaRPr>
          </a:p>
        </p:txBody>
      </p:sp>
    </p:spTree>
    <p:extLst>
      <p:ext uri="{BB962C8B-B14F-4D97-AF65-F5344CB8AC3E}">
        <p14:creationId xmlns:p14="http://schemas.microsoft.com/office/powerpoint/2010/main" val="3130563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sp>
        <p:nvSpPr>
          <p:cNvPr id="2" name="Title 1">
            <a:extLst>
              <a:ext uri="{FF2B5EF4-FFF2-40B4-BE49-F238E27FC236}">
                <a16:creationId xmlns:a16="http://schemas.microsoft.com/office/drawing/2014/main" id="{F1996D1A-9DA7-71AA-0A9B-874F5ACD8654}"/>
              </a:ext>
            </a:extLst>
          </p:cNvPr>
          <p:cNvSpPr txBox="1">
            <a:spLocks/>
          </p:cNvSpPr>
          <p:nvPr/>
        </p:nvSpPr>
        <p:spPr>
          <a:xfrm>
            <a:off x="330123" y="388397"/>
            <a:ext cx="9405607" cy="6463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References</a:t>
            </a:r>
          </a:p>
        </p:txBody>
      </p:sp>
      <p:grpSp>
        <p:nvGrpSpPr>
          <p:cNvPr id="14" name="Group 13">
            <a:extLst>
              <a:ext uri="{FF2B5EF4-FFF2-40B4-BE49-F238E27FC236}">
                <a16:creationId xmlns:a16="http://schemas.microsoft.com/office/drawing/2014/main" id="{3654E408-C68B-C4A9-D492-F72A7D16C07F}"/>
              </a:ext>
            </a:extLst>
          </p:cNvPr>
          <p:cNvGrpSpPr/>
          <p:nvPr/>
        </p:nvGrpSpPr>
        <p:grpSpPr>
          <a:xfrm>
            <a:off x="-8283" y="6136278"/>
            <a:ext cx="12192000" cy="721722"/>
            <a:chOff x="-8283" y="6136278"/>
            <a:chExt cx="12192000" cy="721722"/>
          </a:xfrm>
        </p:grpSpPr>
        <p:grpSp>
          <p:nvGrpSpPr>
            <p:cNvPr id="13" name="Group 12">
              <a:extLst>
                <a:ext uri="{FF2B5EF4-FFF2-40B4-BE49-F238E27FC236}">
                  <a16:creationId xmlns:a16="http://schemas.microsoft.com/office/drawing/2014/main" id="{371420D4-28B4-A8FC-986B-69AC866C6D17}"/>
                </a:ext>
              </a:extLst>
            </p:cNvPr>
            <p:cNvGrpSpPr/>
            <p:nvPr/>
          </p:nvGrpSpPr>
          <p:grpSpPr>
            <a:xfrm>
              <a:off x="-8283" y="6136278"/>
              <a:ext cx="12192000" cy="721722"/>
              <a:chOff x="-8283" y="6136278"/>
              <a:chExt cx="12192000" cy="721722"/>
            </a:xfrm>
          </p:grpSpPr>
          <p:grpSp>
            <p:nvGrpSpPr>
              <p:cNvPr id="3" name="Group 2">
                <a:extLst>
                  <a:ext uri="{FF2B5EF4-FFF2-40B4-BE49-F238E27FC236}">
                    <a16:creationId xmlns:a16="http://schemas.microsoft.com/office/drawing/2014/main" id="{16D3060B-C427-7635-9991-1852CFF312A3}"/>
                  </a:ext>
                </a:extLst>
              </p:cNvPr>
              <p:cNvGrpSpPr/>
              <p:nvPr/>
            </p:nvGrpSpPr>
            <p:grpSpPr>
              <a:xfrm>
                <a:off x="-8283" y="6136278"/>
                <a:ext cx="12192000" cy="721722"/>
                <a:chOff x="-8283" y="6136278"/>
                <a:chExt cx="12192000" cy="721722"/>
              </a:xfrm>
            </p:grpSpPr>
            <p:sp>
              <p:nvSpPr>
                <p:cNvPr id="5" name="Rectangle 4">
                  <a:extLst>
                    <a:ext uri="{FF2B5EF4-FFF2-40B4-BE49-F238E27FC236}">
                      <a16:creationId xmlns:a16="http://schemas.microsoft.com/office/drawing/2014/main" id="{1D2DA10E-C963-5D75-6305-C5DB2935FB1D}"/>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0F5F77-8651-D74F-44B4-7B8EDC8C258D}"/>
                    </a:ext>
                  </a:extLst>
                </p:cNvPr>
                <p:cNvPicPr>
                  <a:picLocks noChangeAspect="1"/>
                </p:cNvPicPr>
                <p:nvPr/>
              </p:nvPicPr>
              <p:blipFill>
                <a:blip r:embed="rId3"/>
                <a:stretch>
                  <a:fillRect/>
                </a:stretch>
              </p:blipFill>
              <p:spPr>
                <a:xfrm>
                  <a:off x="2201517" y="6136278"/>
                  <a:ext cx="7772400" cy="721722"/>
                </a:xfrm>
                <a:prstGeom prst="rect">
                  <a:avLst/>
                </a:prstGeom>
              </p:spPr>
            </p:pic>
          </p:grpSp>
          <p:sp>
            <p:nvSpPr>
              <p:cNvPr id="12" name="Rectangle 11">
                <a:extLst>
                  <a:ext uri="{FF2B5EF4-FFF2-40B4-BE49-F238E27FC236}">
                    <a16:creationId xmlns:a16="http://schemas.microsoft.com/office/drawing/2014/main" id="{0CEC417C-70C2-1727-1FB9-8E553AF4D5FF}"/>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889BA608-5F3F-92BC-36A4-8474B0515699}"/>
                </a:ext>
              </a:extLst>
            </p:cNvPr>
            <p:cNvPicPr>
              <a:picLocks noChangeAspect="1"/>
            </p:cNvPicPr>
            <p:nvPr/>
          </p:nvPicPr>
          <p:blipFill rotWithShape="1">
            <a:blip r:embed="rId4"/>
            <a:srcRect r="11129" b="10446"/>
            <a:stretch/>
          </p:blipFill>
          <p:spPr>
            <a:xfrm>
              <a:off x="5793950" y="6173973"/>
              <a:ext cx="516254" cy="646331"/>
            </a:xfrm>
            <a:prstGeom prst="rect">
              <a:avLst/>
            </a:prstGeom>
          </p:spPr>
        </p:pic>
      </p:grpSp>
      <p:sp>
        <p:nvSpPr>
          <p:cNvPr id="15" name="TextBox 14">
            <a:extLst>
              <a:ext uri="{FF2B5EF4-FFF2-40B4-BE49-F238E27FC236}">
                <a16:creationId xmlns:a16="http://schemas.microsoft.com/office/drawing/2014/main" id="{7BAB893A-75EA-F37F-7995-ED5C54F7F557}"/>
              </a:ext>
            </a:extLst>
          </p:cNvPr>
          <p:cNvSpPr txBox="1"/>
          <p:nvPr/>
        </p:nvSpPr>
        <p:spPr>
          <a:xfrm>
            <a:off x="353568" y="1119830"/>
            <a:ext cx="11484863" cy="4924425"/>
          </a:xfrm>
          <a:prstGeom prst="rect">
            <a:avLst/>
          </a:prstGeom>
          <a:noFill/>
        </p:spPr>
        <p:txBody>
          <a:bodyPr wrap="square">
            <a:spAutoFit/>
          </a:bodyPr>
          <a:lstStyle/>
          <a:p>
            <a:pPr algn="l" fontAlgn="base"/>
            <a:r>
              <a:rPr lang="en-US" sz="1500" dirty="0">
                <a:latin typeface="Gotham Book" pitchFamily="2" charset="0"/>
                <a:cs typeface="Gotham Book" pitchFamily="2" charset="0"/>
              </a:rPr>
              <a:t>CNN. (2023). A quarter of Americans live with polluted air, with people of color and those in Western states disproportionately affected, report says. Retrieved from </a:t>
            </a:r>
            <a:r>
              <a:rPr lang="en-US" sz="1500" dirty="0">
                <a:latin typeface="Gotham Book" pitchFamily="2" charset="0"/>
                <a:cs typeface="Gotham Book" pitchFamily="2" charset="0"/>
                <a:hlinkClick r:id="rId5"/>
              </a:rPr>
              <a:t>https://www.cnn.com/2023/04/19/health/state-of-the-air-2023/index.html</a:t>
            </a:r>
            <a:endParaRPr lang="en-US" sz="1500" dirty="0">
              <a:latin typeface="Gotham Book" pitchFamily="2" charset="0"/>
              <a:cs typeface="Gotham Book" pitchFamily="2" charset="0"/>
            </a:endParaRPr>
          </a:p>
          <a:p>
            <a:pPr algn="l" fontAlgn="base"/>
            <a:endParaRPr lang="en-US" sz="1500" dirty="0">
              <a:latin typeface="Gotham Book" pitchFamily="2" charset="0"/>
              <a:cs typeface="Gotham Book" pitchFamily="2" charset="0"/>
            </a:endParaRPr>
          </a:p>
          <a:p>
            <a:pPr algn="l" fontAlgn="base"/>
            <a:r>
              <a:rPr lang="en-US" sz="1500" dirty="0" err="1">
                <a:latin typeface="Gotham Book" pitchFamily="2" charset="0"/>
                <a:cs typeface="Gotham Book" pitchFamily="2" charset="0"/>
              </a:rPr>
              <a:t>Diezmartínez</a:t>
            </a:r>
            <a:r>
              <a:rPr lang="en-US" sz="1500" dirty="0">
                <a:latin typeface="Gotham Book" pitchFamily="2" charset="0"/>
                <a:cs typeface="Gotham Book" pitchFamily="2" charset="0"/>
              </a:rPr>
              <a:t>, C. V., &amp; Short </a:t>
            </a:r>
            <a:r>
              <a:rPr lang="en-US" sz="1500" dirty="0" err="1">
                <a:latin typeface="Gotham Book" pitchFamily="2" charset="0"/>
                <a:cs typeface="Gotham Book" pitchFamily="2" charset="0"/>
              </a:rPr>
              <a:t>Gianotti</a:t>
            </a:r>
            <a:r>
              <a:rPr lang="en-US" sz="1500" dirty="0">
                <a:latin typeface="Gotham Book" pitchFamily="2" charset="0"/>
                <a:cs typeface="Gotham Book" pitchFamily="2" charset="0"/>
              </a:rPr>
              <a:t>, A. G. (2022). US cities increasingly integrate justice into climate planning and create policy tools for climate justice. Nature Communications, 13(1), 5763. </a:t>
            </a:r>
            <a:r>
              <a:rPr lang="en-US" sz="1500" dirty="0">
                <a:latin typeface="Gotham Book" pitchFamily="2" charset="0"/>
                <a:cs typeface="Gotham Book" pitchFamily="2" charset="0"/>
                <a:hlinkClick r:id="rId6"/>
              </a:rPr>
              <a:t>https://doi.org/10.1038/s41467-022-33392-</a:t>
            </a:r>
            <a:endParaRPr lang="en-US" sz="1500" dirty="0">
              <a:latin typeface="Gotham Book" pitchFamily="2" charset="0"/>
              <a:cs typeface="Gotham Book" pitchFamily="2" charset="0"/>
            </a:endParaRPr>
          </a:p>
          <a:p>
            <a:pPr algn="l" fontAlgn="base"/>
            <a:endParaRPr lang="en-US" sz="1500" dirty="0">
              <a:latin typeface="Gotham Book" pitchFamily="2" charset="0"/>
              <a:cs typeface="Gotham Book" pitchFamily="2" charset="0"/>
            </a:endParaRPr>
          </a:p>
          <a:p>
            <a:pPr algn="l" fontAlgn="base"/>
            <a:r>
              <a:rPr lang="en-US" sz="1500" dirty="0">
                <a:latin typeface="Gotham Book" pitchFamily="2" charset="0"/>
                <a:cs typeface="Gotham Book" pitchFamily="2" charset="0"/>
              </a:rPr>
              <a:t>Mother Jones. (2023). Wildfire smoke is making Black communities sicker. Retrieved from </a:t>
            </a:r>
            <a:r>
              <a:rPr lang="en-US" sz="1500" dirty="0">
                <a:latin typeface="Gotham Book" pitchFamily="2" charset="0"/>
                <a:cs typeface="Gotham Book" pitchFamily="2" charset="0"/>
                <a:hlinkClick r:id="rId7"/>
              </a:rPr>
              <a:t>https://www.motherjones.com/environment/2023/06/wildfire-smoke-black-communities-asthma-pollution-risk/</a:t>
            </a:r>
            <a:endParaRPr lang="en-US" sz="1500" dirty="0">
              <a:latin typeface="Gotham Book" pitchFamily="2" charset="0"/>
              <a:cs typeface="Gotham Book" pitchFamily="2" charset="0"/>
            </a:endParaRPr>
          </a:p>
          <a:p>
            <a:pPr algn="l" fontAlgn="base"/>
            <a:endParaRPr lang="en-US" sz="1500" dirty="0">
              <a:latin typeface="Gotham Book" pitchFamily="2" charset="0"/>
              <a:cs typeface="Gotham Book" pitchFamily="2" charset="0"/>
            </a:endParaRPr>
          </a:p>
          <a:p>
            <a:pPr algn="l" fontAlgn="base"/>
            <a:r>
              <a:rPr lang="en-US" sz="1500" dirty="0">
                <a:latin typeface="Gotham Book" pitchFamily="2" charset="0"/>
                <a:cs typeface="Gotham Book" pitchFamily="2" charset="0"/>
              </a:rPr>
              <a:t>Harvard T.H. Chan School of Public Health. (2023). Communities of color disproportionately exposed to PFAS pollution in drinking water. Retrieved from </a:t>
            </a:r>
            <a:r>
              <a:rPr lang="en-US" sz="1500" dirty="0">
                <a:latin typeface="Gotham Book" pitchFamily="2" charset="0"/>
                <a:cs typeface="Gotham Book" pitchFamily="2" charset="0"/>
                <a:hlinkClick r:id="rId8"/>
              </a:rPr>
              <a:t>https://www.hsph.harvard.edu/news/press-releases/communities-of-color-disproportionately-exposed-to-pfas-pollution-in-drinking-water/</a:t>
            </a:r>
            <a:endParaRPr lang="en-US" sz="1500" dirty="0">
              <a:latin typeface="Gotham Book" pitchFamily="2" charset="0"/>
              <a:cs typeface="Gotham Book" pitchFamily="2" charset="0"/>
            </a:endParaRPr>
          </a:p>
          <a:p>
            <a:pPr algn="l" fontAlgn="base"/>
            <a:endParaRPr lang="en-US" sz="1500" dirty="0">
              <a:latin typeface="Gotham Book" pitchFamily="2" charset="0"/>
              <a:cs typeface="Gotham Book" pitchFamily="2" charset="0"/>
            </a:endParaRPr>
          </a:p>
          <a:p>
            <a:pPr algn="l" fontAlgn="base"/>
            <a:r>
              <a:rPr lang="en-US" sz="1500" dirty="0">
                <a:latin typeface="Gotham Book" pitchFamily="2" charset="0"/>
                <a:cs typeface="Gotham Book" pitchFamily="2" charset="0"/>
              </a:rPr>
              <a:t>Los Angeles Times. (2023). White drivers are polluting the air breathed by L.A.'s people of color. Retrieved from </a:t>
            </a:r>
            <a:r>
              <a:rPr lang="en-US" sz="1500" dirty="0">
                <a:latin typeface="Gotham Book" pitchFamily="2" charset="0"/>
                <a:cs typeface="Gotham Book" pitchFamily="2" charset="0"/>
                <a:hlinkClick r:id="rId9"/>
              </a:rPr>
              <a:t>https://www.latimes.com/environment/newsletter/2023-03-09/white-drivers-are-polluting-the-air-breathed-by-l-a-s-people-of-color-boiling-point</a:t>
            </a:r>
            <a:endParaRPr lang="en-US" sz="1500" dirty="0">
              <a:latin typeface="Gotham Book" pitchFamily="2" charset="0"/>
              <a:cs typeface="Gotham Book" pitchFamily="2" charset="0"/>
            </a:endParaRPr>
          </a:p>
          <a:p>
            <a:pPr algn="l" fontAlgn="base"/>
            <a:endParaRPr lang="en-US" sz="1400" dirty="0">
              <a:latin typeface="Gotham Book" pitchFamily="2" charset="0"/>
              <a:cs typeface="Gotham Book" pitchFamily="2" charset="0"/>
            </a:endParaRPr>
          </a:p>
          <a:p>
            <a:pPr algn="l" fontAlgn="base"/>
            <a:r>
              <a:rPr lang="en-US" sz="1500" dirty="0">
                <a:latin typeface="Gotham Book" pitchFamily="2" charset="0"/>
                <a:cs typeface="Gotham Book" pitchFamily="2" charset="0"/>
              </a:rPr>
              <a:t>Earthjustice. (2023). As carbon capture facilities boom, overburdened communities may deal with the waste they create. Retrieved from </a:t>
            </a:r>
            <a:r>
              <a:rPr lang="en-US" sz="1500" dirty="0">
                <a:latin typeface="Gotham Book" pitchFamily="2" charset="0"/>
                <a:cs typeface="Gotham Book" pitchFamily="2" charset="0"/>
                <a:hlinkClick r:id="rId10"/>
              </a:rPr>
              <a:t>https://earthjustice.org/brief/2023/as-carbon-capture-facilities-boom-overburdened-communities-may-deal-with-the-waste-they-create</a:t>
            </a:r>
            <a:endParaRPr lang="en-US" sz="1500" dirty="0">
              <a:latin typeface="Gotham Book" pitchFamily="2" charset="0"/>
              <a:cs typeface="Gotham Book" pitchFamily="2" charset="0"/>
            </a:endParaRPr>
          </a:p>
        </p:txBody>
      </p:sp>
    </p:spTree>
    <p:extLst>
      <p:ext uri="{BB962C8B-B14F-4D97-AF65-F5344CB8AC3E}">
        <p14:creationId xmlns:p14="http://schemas.microsoft.com/office/powerpoint/2010/main" val="2786291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sp>
        <p:nvSpPr>
          <p:cNvPr id="2" name="Title 1">
            <a:extLst>
              <a:ext uri="{FF2B5EF4-FFF2-40B4-BE49-F238E27FC236}">
                <a16:creationId xmlns:a16="http://schemas.microsoft.com/office/drawing/2014/main" id="{F1996D1A-9DA7-71AA-0A9B-874F5ACD8654}"/>
              </a:ext>
            </a:extLst>
          </p:cNvPr>
          <p:cNvSpPr txBox="1">
            <a:spLocks/>
          </p:cNvSpPr>
          <p:nvPr/>
        </p:nvSpPr>
        <p:spPr>
          <a:xfrm>
            <a:off x="330123" y="388397"/>
            <a:ext cx="9405607" cy="6463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Images</a:t>
            </a:r>
          </a:p>
        </p:txBody>
      </p:sp>
      <p:grpSp>
        <p:nvGrpSpPr>
          <p:cNvPr id="14" name="Group 13">
            <a:extLst>
              <a:ext uri="{FF2B5EF4-FFF2-40B4-BE49-F238E27FC236}">
                <a16:creationId xmlns:a16="http://schemas.microsoft.com/office/drawing/2014/main" id="{3654E408-C68B-C4A9-D492-F72A7D16C07F}"/>
              </a:ext>
            </a:extLst>
          </p:cNvPr>
          <p:cNvGrpSpPr/>
          <p:nvPr/>
        </p:nvGrpSpPr>
        <p:grpSpPr>
          <a:xfrm>
            <a:off x="-8283" y="6136278"/>
            <a:ext cx="12192000" cy="721722"/>
            <a:chOff x="-8283" y="6136278"/>
            <a:chExt cx="12192000" cy="721722"/>
          </a:xfrm>
        </p:grpSpPr>
        <p:grpSp>
          <p:nvGrpSpPr>
            <p:cNvPr id="13" name="Group 12">
              <a:extLst>
                <a:ext uri="{FF2B5EF4-FFF2-40B4-BE49-F238E27FC236}">
                  <a16:creationId xmlns:a16="http://schemas.microsoft.com/office/drawing/2014/main" id="{371420D4-28B4-A8FC-986B-69AC866C6D17}"/>
                </a:ext>
              </a:extLst>
            </p:cNvPr>
            <p:cNvGrpSpPr/>
            <p:nvPr/>
          </p:nvGrpSpPr>
          <p:grpSpPr>
            <a:xfrm>
              <a:off x="-8283" y="6136278"/>
              <a:ext cx="12192000" cy="721722"/>
              <a:chOff x="-8283" y="6136278"/>
              <a:chExt cx="12192000" cy="721722"/>
            </a:xfrm>
          </p:grpSpPr>
          <p:grpSp>
            <p:nvGrpSpPr>
              <p:cNvPr id="3" name="Group 2">
                <a:extLst>
                  <a:ext uri="{FF2B5EF4-FFF2-40B4-BE49-F238E27FC236}">
                    <a16:creationId xmlns:a16="http://schemas.microsoft.com/office/drawing/2014/main" id="{16D3060B-C427-7635-9991-1852CFF312A3}"/>
                  </a:ext>
                </a:extLst>
              </p:cNvPr>
              <p:cNvGrpSpPr/>
              <p:nvPr/>
            </p:nvGrpSpPr>
            <p:grpSpPr>
              <a:xfrm>
                <a:off x="-8283" y="6136278"/>
                <a:ext cx="12192000" cy="721722"/>
                <a:chOff x="-8283" y="6136278"/>
                <a:chExt cx="12192000" cy="721722"/>
              </a:xfrm>
            </p:grpSpPr>
            <p:sp>
              <p:nvSpPr>
                <p:cNvPr id="5" name="Rectangle 4">
                  <a:extLst>
                    <a:ext uri="{FF2B5EF4-FFF2-40B4-BE49-F238E27FC236}">
                      <a16:creationId xmlns:a16="http://schemas.microsoft.com/office/drawing/2014/main" id="{1D2DA10E-C963-5D75-6305-C5DB2935FB1D}"/>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0F5F77-8651-D74F-44B4-7B8EDC8C258D}"/>
                    </a:ext>
                  </a:extLst>
                </p:cNvPr>
                <p:cNvPicPr>
                  <a:picLocks noChangeAspect="1"/>
                </p:cNvPicPr>
                <p:nvPr/>
              </p:nvPicPr>
              <p:blipFill>
                <a:blip r:embed="rId3"/>
                <a:stretch>
                  <a:fillRect/>
                </a:stretch>
              </p:blipFill>
              <p:spPr>
                <a:xfrm>
                  <a:off x="2201517" y="6136278"/>
                  <a:ext cx="7772400" cy="721722"/>
                </a:xfrm>
                <a:prstGeom prst="rect">
                  <a:avLst/>
                </a:prstGeom>
              </p:spPr>
            </p:pic>
          </p:grpSp>
          <p:sp>
            <p:nvSpPr>
              <p:cNvPr id="12" name="Rectangle 11">
                <a:extLst>
                  <a:ext uri="{FF2B5EF4-FFF2-40B4-BE49-F238E27FC236}">
                    <a16:creationId xmlns:a16="http://schemas.microsoft.com/office/drawing/2014/main" id="{0CEC417C-70C2-1727-1FB9-8E553AF4D5FF}"/>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889BA608-5F3F-92BC-36A4-8474B0515699}"/>
                </a:ext>
              </a:extLst>
            </p:cNvPr>
            <p:cNvPicPr>
              <a:picLocks noChangeAspect="1"/>
            </p:cNvPicPr>
            <p:nvPr/>
          </p:nvPicPr>
          <p:blipFill rotWithShape="1">
            <a:blip r:embed="rId4"/>
            <a:srcRect r="11129" b="10446"/>
            <a:stretch/>
          </p:blipFill>
          <p:spPr>
            <a:xfrm>
              <a:off x="5793950" y="6173973"/>
              <a:ext cx="516254" cy="646331"/>
            </a:xfrm>
            <a:prstGeom prst="rect">
              <a:avLst/>
            </a:prstGeom>
          </p:spPr>
        </p:pic>
      </p:grpSp>
      <p:sp>
        <p:nvSpPr>
          <p:cNvPr id="15" name="TextBox 14">
            <a:extLst>
              <a:ext uri="{FF2B5EF4-FFF2-40B4-BE49-F238E27FC236}">
                <a16:creationId xmlns:a16="http://schemas.microsoft.com/office/drawing/2014/main" id="{7BAB893A-75EA-F37F-7995-ED5C54F7F557}"/>
              </a:ext>
            </a:extLst>
          </p:cNvPr>
          <p:cNvSpPr txBox="1"/>
          <p:nvPr/>
        </p:nvSpPr>
        <p:spPr>
          <a:xfrm>
            <a:off x="353568" y="1171046"/>
            <a:ext cx="11484863" cy="4154984"/>
          </a:xfrm>
          <a:prstGeom prst="rect">
            <a:avLst/>
          </a:prstGeom>
          <a:noFill/>
        </p:spPr>
        <p:txBody>
          <a:bodyPr wrap="square">
            <a:spAutoFit/>
          </a:bodyPr>
          <a:lstStyle/>
          <a:p>
            <a:pPr algn="l" fontAlgn="base"/>
            <a:r>
              <a:rPr lang="en-US" sz="1500" dirty="0">
                <a:latin typeface="Gotham Book" pitchFamily="2" charset="0"/>
                <a:cs typeface="Gotham Book" pitchFamily="2" charset="0"/>
              </a:rPr>
              <a:t>Sara Faraj / Michigan Environmental Justice Coalition: </a:t>
            </a:r>
            <a:r>
              <a:rPr lang="en-US" sz="1500" dirty="0">
                <a:latin typeface="Gotham Book" pitchFamily="2" charset="0"/>
                <a:cs typeface="Gotham Book" pitchFamily="2" charset="0"/>
                <a:hlinkClick r:id="rId5"/>
              </a:rPr>
              <a:t>https://secure.everyaction.com/JqRTTnh5y0m6xsAGtGrjDA2</a:t>
            </a:r>
            <a:endParaRPr lang="en-US" sz="1500" dirty="0">
              <a:latin typeface="Gotham Book" pitchFamily="2" charset="0"/>
              <a:cs typeface="Gotham Book" pitchFamily="2" charset="0"/>
            </a:endParaRPr>
          </a:p>
          <a:p>
            <a:pPr algn="l" fontAlgn="base"/>
            <a:endParaRPr lang="en-US" sz="1500" dirty="0">
              <a:latin typeface="Gotham Book" pitchFamily="2" charset="0"/>
              <a:cs typeface="Gotham Book" pitchFamily="2" charset="0"/>
            </a:endParaRPr>
          </a:p>
          <a:p>
            <a:pPr algn="l" fontAlgn="base"/>
            <a:r>
              <a:rPr lang="en-US" sz="1500" dirty="0">
                <a:latin typeface="Gotham Book" pitchFamily="2" charset="0"/>
                <a:cs typeface="Gotham Book" pitchFamily="2" charset="0"/>
              </a:rPr>
              <a:t>National Caucus of Environmental Legislators: </a:t>
            </a:r>
            <a:r>
              <a:rPr lang="en-US" sz="1500" dirty="0">
                <a:latin typeface="Gotham Book" pitchFamily="2" charset="0"/>
                <a:cs typeface="Gotham Book" pitchFamily="2" charset="0"/>
                <a:hlinkClick r:id="rId6"/>
              </a:rPr>
              <a:t>https://www.ncelenviro.org/resources/environmental-justice-one-pager/</a:t>
            </a:r>
            <a:endParaRPr lang="en-US" sz="1500" dirty="0">
              <a:latin typeface="Gotham Book" pitchFamily="2" charset="0"/>
              <a:cs typeface="Gotham Book" pitchFamily="2" charset="0"/>
            </a:endParaRPr>
          </a:p>
          <a:p>
            <a:pPr algn="l" fontAlgn="base"/>
            <a:endParaRPr lang="en-US" sz="1500" dirty="0">
              <a:latin typeface="Gotham Book" pitchFamily="2" charset="0"/>
              <a:cs typeface="Gotham Book" pitchFamily="2" charset="0"/>
            </a:endParaRPr>
          </a:p>
          <a:p>
            <a:pPr algn="l" fontAlgn="base"/>
            <a:r>
              <a:rPr lang="en-US" sz="1500" dirty="0">
                <a:latin typeface="Gotham Book" pitchFamily="2" charset="0"/>
                <a:cs typeface="Gotham Book" pitchFamily="2" charset="0"/>
              </a:rPr>
              <a:t>David </a:t>
            </a:r>
            <a:r>
              <a:rPr lang="en-US" sz="1500" dirty="0" err="1">
                <a:latin typeface="Gotham Book" pitchFamily="2" charset="0"/>
                <a:cs typeface="Gotham Book" pitchFamily="2" charset="0"/>
              </a:rPr>
              <a:t>Shankbone</a:t>
            </a:r>
            <a:r>
              <a:rPr lang="en-US" sz="1500" dirty="0">
                <a:latin typeface="Gotham Book" pitchFamily="2" charset="0"/>
                <a:cs typeface="Gotham Book" pitchFamily="2" charset="0"/>
              </a:rPr>
              <a:t>: </a:t>
            </a:r>
            <a:r>
              <a:rPr lang="en-US" sz="1500" dirty="0">
                <a:latin typeface="Gotham Book" pitchFamily="2" charset="0"/>
                <a:cs typeface="Gotham Book" pitchFamily="2" charset="0"/>
                <a:hlinkClick r:id="rId7"/>
              </a:rPr>
              <a:t>https://commons.wikimedia.org/wiki/File:Colorado_Springs_City_Hall_by_David_Shankbone.jpg#mw-jump-to-license</a:t>
            </a:r>
            <a:endParaRPr lang="en-US" sz="1500" dirty="0">
              <a:latin typeface="Gotham Book" pitchFamily="2" charset="0"/>
              <a:cs typeface="Gotham Book" pitchFamily="2" charset="0"/>
            </a:endParaRPr>
          </a:p>
          <a:p>
            <a:pPr algn="l" fontAlgn="base"/>
            <a:endParaRPr lang="en-US" sz="1500" dirty="0">
              <a:latin typeface="Gotham Book" pitchFamily="2" charset="0"/>
              <a:cs typeface="Gotham Book" pitchFamily="2" charset="0"/>
            </a:endParaRPr>
          </a:p>
          <a:p>
            <a:pPr algn="l" fontAlgn="base"/>
            <a:r>
              <a:rPr lang="en-US" sz="1500" dirty="0">
                <a:latin typeface="Gotham Book" pitchFamily="2" charset="0"/>
                <a:cs typeface="Gotham Book" pitchFamily="2" charset="0"/>
              </a:rPr>
              <a:t>Silicon Ranch Corp.: </a:t>
            </a:r>
            <a:r>
              <a:rPr lang="en-US" sz="1500" dirty="0">
                <a:latin typeface="Gotham Book" pitchFamily="2" charset="0"/>
                <a:cs typeface="Gotham Book" pitchFamily="2" charset="0"/>
                <a:hlinkClick r:id="rId8"/>
              </a:rPr>
              <a:t>https://www.tennessean.com/story/money/2018/01/15/phil-bredesen-silicon-ranch-solar-shell-investment-up-217-m/1033391001/</a:t>
            </a:r>
            <a:endParaRPr lang="en-US" sz="1500" dirty="0">
              <a:latin typeface="Gotham Book" pitchFamily="2" charset="0"/>
              <a:cs typeface="Gotham Book" pitchFamily="2" charset="0"/>
            </a:endParaRPr>
          </a:p>
          <a:p>
            <a:pPr algn="l" fontAlgn="base"/>
            <a:endParaRPr lang="en-US" sz="1500" dirty="0">
              <a:latin typeface="Gotham Book" pitchFamily="2" charset="0"/>
              <a:cs typeface="Gotham Book" pitchFamily="2" charset="0"/>
            </a:endParaRPr>
          </a:p>
          <a:p>
            <a:pPr algn="l" fontAlgn="base"/>
            <a:r>
              <a:rPr lang="en-US" sz="1500" dirty="0">
                <a:latin typeface="Gotham Book" pitchFamily="2" charset="0"/>
                <a:cs typeface="Gotham Book" pitchFamily="2" charset="0"/>
              </a:rPr>
              <a:t>City of Detroit: </a:t>
            </a:r>
            <a:r>
              <a:rPr lang="en-US" sz="1500" dirty="0">
                <a:latin typeface="Gotham Book" pitchFamily="2" charset="0"/>
                <a:cs typeface="Gotham Book" pitchFamily="2" charset="0"/>
                <a:hlinkClick r:id="rId9"/>
              </a:rPr>
              <a:t>https://detroitmi.gov/departments/general-services-department/office-sustainability/detroit-climate-strategy</a:t>
            </a:r>
            <a:endParaRPr lang="en-US" sz="1500" dirty="0">
              <a:latin typeface="Gotham Book" pitchFamily="2" charset="0"/>
              <a:cs typeface="Gotham Book" pitchFamily="2" charset="0"/>
            </a:endParaRPr>
          </a:p>
          <a:p>
            <a:pPr algn="l" fontAlgn="base"/>
            <a:endParaRPr lang="en-US" sz="1500" dirty="0">
              <a:latin typeface="Gotham Book" pitchFamily="2" charset="0"/>
              <a:cs typeface="Gotham Book" pitchFamily="2" charset="0"/>
            </a:endParaRPr>
          </a:p>
          <a:p>
            <a:pPr algn="l" fontAlgn="base"/>
            <a:r>
              <a:rPr lang="en-US" sz="1500" dirty="0" err="1">
                <a:latin typeface="Gotham Book" pitchFamily="2" charset="0"/>
                <a:cs typeface="Gotham Book" pitchFamily="2" charset="0"/>
              </a:rPr>
              <a:t>Unsplash</a:t>
            </a:r>
            <a:r>
              <a:rPr lang="en-US" sz="1500" dirty="0">
                <a:latin typeface="Gotham Book" pitchFamily="2" charset="0"/>
                <a:cs typeface="Gotham Book" pitchFamily="2" charset="0"/>
              </a:rPr>
              <a:t>: </a:t>
            </a:r>
            <a:r>
              <a:rPr lang="en-US" sz="1500" dirty="0">
                <a:latin typeface="Gotham Book" pitchFamily="2" charset="0"/>
                <a:cs typeface="Gotham Book" pitchFamily="2" charset="0"/>
                <a:hlinkClick r:id="rId10"/>
              </a:rPr>
              <a:t>https://</a:t>
            </a:r>
            <a:r>
              <a:rPr lang="en-US" sz="1500" dirty="0" err="1">
                <a:latin typeface="Gotham Book" pitchFamily="2" charset="0"/>
                <a:cs typeface="Gotham Book" pitchFamily="2" charset="0"/>
                <a:hlinkClick r:id="rId10"/>
              </a:rPr>
              <a:t>unsplash.com</a:t>
            </a:r>
            <a:endParaRPr lang="en-US" sz="1500" dirty="0">
              <a:latin typeface="Gotham Book" pitchFamily="2" charset="0"/>
              <a:cs typeface="Gotham Book" pitchFamily="2" charset="0"/>
            </a:endParaRPr>
          </a:p>
          <a:p>
            <a:pPr algn="l" fontAlgn="base"/>
            <a:endParaRPr lang="en-US" dirty="0">
              <a:latin typeface="Gotham Book" pitchFamily="2" charset="0"/>
              <a:cs typeface="Gotham Book" pitchFamily="2" charset="0"/>
            </a:endParaRPr>
          </a:p>
          <a:p>
            <a:pPr algn="l" fontAlgn="base"/>
            <a:endParaRPr lang="en-US" dirty="0">
              <a:latin typeface="Gotham Book" pitchFamily="2" charset="0"/>
              <a:cs typeface="Gotham Book" pitchFamily="2" charset="0"/>
            </a:endParaRPr>
          </a:p>
          <a:p>
            <a:pPr algn="l" fontAlgn="base"/>
            <a:endParaRPr lang="en-US" dirty="0">
              <a:latin typeface="Gotham Book" pitchFamily="2" charset="0"/>
              <a:cs typeface="Gotham Book" pitchFamily="2" charset="0"/>
            </a:endParaRPr>
          </a:p>
        </p:txBody>
      </p:sp>
    </p:spTree>
    <p:extLst>
      <p:ext uri="{BB962C8B-B14F-4D97-AF65-F5344CB8AC3E}">
        <p14:creationId xmlns:p14="http://schemas.microsoft.com/office/powerpoint/2010/main" val="928327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2" name="Rectangle 410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4" name="Rectangle 410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4" descr="Environmental Justice Issue Brief | National Caucus of Environmental  Legislators">
            <a:extLst>
              <a:ext uri="{FF2B5EF4-FFF2-40B4-BE49-F238E27FC236}">
                <a16:creationId xmlns:a16="http://schemas.microsoft.com/office/drawing/2014/main" id="{BF542F0D-1473-8989-950B-EE73DA0718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7" t="8945" r="7607" b="14794"/>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74E66C-357F-6F86-CEF9-5BA4C13DE47C}"/>
              </a:ext>
            </a:extLst>
          </p:cNvPr>
          <p:cNvSpPr/>
          <p:nvPr/>
        </p:nvSpPr>
        <p:spPr>
          <a:xfrm>
            <a:off x="0" y="0"/>
            <a:ext cx="12191999" cy="6881190"/>
          </a:xfrm>
          <a:prstGeom prst="rect">
            <a:avLst/>
          </a:prstGeom>
          <a:solidFill>
            <a:srgbClr val="51987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p>
        </p:txBody>
      </p:sp>
      <p:sp>
        <p:nvSpPr>
          <p:cNvPr id="8" name="Title 1">
            <a:extLst>
              <a:ext uri="{FF2B5EF4-FFF2-40B4-BE49-F238E27FC236}">
                <a16:creationId xmlns:a16="http://schemas.microsoft.com/office/drawing/2014/main" id="{C7B83E89-93EB-FC8E-7857-CFC6E471A9D3}"/>
              </a:ext>
            </a:extLst>
          </p:cNvPr>
          <p:cNvSpPr txBox="1">
            <a:spLocks/>
          </p:cNvSpPr>
          <p:nvPr/>
        </p:nvSpPr>
        <p:spPr>
          <a:xfrm>
            <a:off x="117527" y="2023507"/>
            <a:ext cx="11956943" cy="28341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500" b="1" kern="1400" spc="-50" dirty="0">
                <a:solidFill>
                  <a:schemeClr val="bg1"/>
                </a:solidFill>
                <a:latin typeface="Gotham Bold" pitchFamily="2" charset="0"/>
                <a:ea typeface="Times New Roman" panose="02020603050405020304" pitchFamily="18" charset="0"/>
                <a:cs typeface="Gotham Bold" pitchFamily="2" charset="0"/>
              </a:rPr>
              <a:t>Environmental injustices impact countless communities.</a:t>
            </a:r>
            <a:endParaRPr lang="en-US" sz="6500" dirty="0">
              <a:solidFill>
                <a:schemeClr val="bg1"/>
              </a:solidFill>
              <a:latin typeface="Gotham Book" pitchFamily="2" charset="0"/>
              <a:cs typeface="Gotham Book" pitchFamily="2" charset="0"/>
            </a:endParaRPr>
          </a:p>
        </p:txBody>
      </p:sp>
      <p:sp>
        <p:nvSpPr>
          <p:cNvPr id="9" name="TextBox 8">
            <a:extLst>
              <a:ext uri="{FF2B5EF4-FFF2-40B4-BE49-F238E27FC236}">
                <a16:creationId xmlns:a16="http://schemas.microsoft.com/office/drawing/2014/main" id="{A4A710A0-5BFD-E36A-6665-8E5EC6F36CF0}"/>
              </a:ext>
            </a:extLst>
          </p:cNvPr>
          <p:cNvSpPr txBox="1"/>
          <p:nvPr/>
        </p:nvSpPr>
        <p:spPr>
          <a:xfrm>
            <a:off x="8879919" y="0"/>
            <a:ext cx="3365753"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National Caucus of Environmental Legislators</a:t>
            </a:r>
          </a:p>
        </p:txBody>
      </p:sp>
      <p:sp>
        <p:nvSpPr>
          <p:cNvPr id="4106" name="Rectangle 4108"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11" name="Rectangle 4110" hidden="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170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B116554-3031-7117-842D-707AED9F861B}"/>
              </a:ext>
            </a:extLst>
          </p:cNvPr>
          <p:cNvGrpSpPr/>
          <p:nvPr/>
        </p:nvGrpSpPr>
        <p:grpSpPr>
          <a:xfrm>
            <a:off x="-47043" y="6136278"/>
            <a:ext cx="12395726" cy="721722"/>
            <a:chOff x="-47043" y="6136278"/>
            <a:chExt cx="12395726" cy="721722"/>
          </a:xfrm>
        </p:grpSpPr>
        <p:grpSp>
          <p:nvGrpSpPr>
            <p:cNvPr id="14" name="Group 13">
              <a:extLst>
                <a:ext uri="{FF2B5EF4-FFF2-40B4-BE49-F238E27FC236}">
                  <a16:creationId xmlns:a16="http://schemas.microsoft.com/office/drawing/2014/main" id="{2CCA1663-C9B5-18C9-2821-B6F0DC54C67D}"/>
                </a:ext>
              </a:extLst>
            </p:cNvPr>
            <p:cNvGrpSpPr/>
            <p:nvPr/>
          </p:nvGrpSpPr>
          <p:grpSpPr>
            <a:xfrm>
              <a:off x="156683" y="6136278"/>
              <a:ext cx="12192000" cy="721722"/>
              <a:chOff x="-8283" y="6136278"/>
              <a:chExt cx="12192000" cy="721722"/>
            </a:xfrm>
          </p:grpSpPr>
          <p:grpSp>
            <p:nvGrpSpPr>
              <p:cNvPr id="16" name="Group 15">
                <a:extLst>
                  <a:ext uri="{FF2B5EF4-FFF2-40B4-BE49-F238E27FC236}">
                    <a16:creationId xmlns:a16="http://schemas.microsoft.com/office/drawing/2014/main" id="{CC971734-156A-4C73-E053-1348F202052B}"/>
                  </a:ext>
                </a:extLst>
              </p:cNvPr>
              <p:cNvGrpSpPr/>
              <p:nvPr/>
            </p:nvGrpSpPr>
            <p:grpSpPr>
              <a:xfrm>
                <a:off x="-8283" y="6136278"/>
                <a:ext cx="12192000" cy="721722"/>
                <a:chOff x="-8283" y="6136278"/>
                <a:chExt cx="12192000" cy="721722"/>
              </a:xfrm>
            </p:grpSpPr>
            <p:grpSp>
              <p:nvGrpSpPr>
                <p:cNvPr id="18" name="Group 17">
                  <a:extLst>
                    <a:ext uri="{FF2B5EF4-FFF2-40B4-BE49-F238E27FC236}">
                      <a16:creationId xmlns:a16="http://schemas.microsoft.com/office/drawing/2014/main" id="{50F0927C-D00B-8DAB-7B51-32651C3CF214}"/>
                    </a:ext>
                  </a:extLst>
                </p:cNvPr>
                <p:cNvGrpSpPr/>
                <p:nvPr/>
              </p:nvGrpSpPr>
              <p:grpSpPr>
                <a:xfrm>
                  <a:off x="-8283" y="6136278"/>
                  <a:ext cx="12192000" cy="721722"/>
                  <a:chOff x="-8283" y="6136278"/>
                  <a:chExt cx="12192000" cy="721722"/>
                </a:xfrm>
              </p:grpSpPr>
              <p:sp>
                <p:nvSpPr>
                  <p:cNvPr id="20" name="Rectangle 19">
                    <a:extLst>
                      <a:ext uri="{FF2B5EF4-FFF2-40B4-BE49-F238E27FC236}">
                        <a16:creationId xmlns:a16="http://schemas.microsoft.com/office/drawing/2014/main" id="{5914D527-AA15-82C5-C2B2-5B8B88C3BA0B}"/>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615CF69-8CF0-C45F-7FBB-D02D9E1C8C66}"/>
                      </a:ext>
                    </a:extLst>
                  </p:cNvPr>
                  <p:cNvPicPr>
                    <a:picLocks noChangeAspect="1"/>
                  </p:cNvPicPr>
                  <p:nvPr/>
                </p:nvPicPr>
                <p:blipFill>
                  <a:blip r:embed="rId3"/>
                  <a:stretch>
                    <a:fillRect/>
                  </a:stretch>
                </p:blipFill>
                <p:spPr>
                  <a:xfrm>
                    <a:off x="2201517" y="6136278"/>
                    <a:ext cx="7772400" cy="721722"/>
                  </a:xfrm>
                  <a:prstGeom prst="rect">
                    <a:avLst/>
                  </a:prstGeom>
                </p:spPr>
              </p:pic>
            </p:grpSp>
            <p:sp>
              <p:nvSpPr>
                <p:cNvPr id="19" name="Rectangle 18">
                  <a:extLst>
                    <a:ext uri="{FF2B5EF4-FFF2-40B4-BE49-F238E27FC236}">
                      <a16:creationId xmlns:a16="http://schemas.microsoft.com/office/drawing/2014/main" id="{DE1611E5-9052-5B8A-C7C3-B6B5A24DC60C}"/>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a:extLst>
                  <a:ext uri="{FF2B5EF4-FFF2-40B4-BE49-F238E27FC236}">
                    <a16:creationId xmlns:a16="http://schemas.microsoft.com/office/drawing/2014/main" id="{21292D77-42E6-C80F-C830-AFC4D2BDBCC2}"/>
                  </a:ext>
                </a:extLst>
              </p:cNvPr>
              <p:cNvPicPr>
                <a:picLocks noChangeAspect="1"/>
              </p:cNvPicPr>
              <p:nvPr/>
            </p:nvPicPr>
            <p:blipFill rotWithShape="1">
              <a:blip r:embed="rId4"/>
              <a:srcRect r="11129" b="10446"/>
              <a:stretch/>
            </p:blipFill>
            <p:spPr>
              <a:xfrm>
                <a:off x="5793950" y="6173973"/>
                <a:ext cx="516254" cy="646331"/>
              </a:xfrm>
              <a:prstGeom prst="rect">
                <a:avLst/>
              </a:prstGeom>
            </p:spPr>
          </p:pic>
        </p:grpSp>
        <p:sp>
          <p:nvSpPr>
            <p:cNvPr id="15" name="Rectangle 14">
              <a:extLst>
                <a:ext uri="{FF2B5EF4-FFF2-40B4-BE49-F238E27FC236}">
                  <a16:creationId xmlns:a16="http://schemas.microsoft.com/office/drawing/2014/main" id="{3EFEBCC9-729C-F687-2C04-9E742256B5C0}"/>
                </a:ext>
              </a:extLst>
            </p:cNvPr>
            <p:cNvSpPr/>
            <p:nvPr/>
          </p:nvSpPr>
          <p:spPr>
            <a:xfrm>
              <a:off x="-47043" y="6136278"/>
              <a:ext cx="605641"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CC801106-7C24-09FB-1498-9F28AFD0F658}"/>
              </a:ext>
            </a:extLst>
          </p:cNvPr>
          <p:cNvPicPr>
            <a:picLocks noChangeAspect="1"/>
          </p:cNvPicPr>
          <p:nvPr/>
        </p:nvPicPr>
        <p:blipFill>
          <a:blip r:embed="rId5"/>
          <a:stretch>
            <a:fillRect/>
          </a:stretch>
        </p:blipFill>
        <p:spPr>
          <a:xfrm>
            <a:off x="255777" y="421640"/>
            <a:ext cx="7772400" cy="1849120"/>
          </a:xfrm>
          <a:prstGeom prst="rect">
            <a:avLst/>
          </a:prstGeom>
        </p:spPr>
      </p:pic>
      <p:pic>
        <p:nvPicPr>
          <p:cNvPr id="4" name="Picture 3">
            <a:extLst>
              <a:ext uri="{FF2B5EF4-FFF2-40B4-BE49-F238E27FC236}">
                <a16:creationId xmlns:a16="http://schemas.microsoft.com/office/drawing/2014/main" id="{A05EA110-5F69-F000-8DF3-C8B5CE57FA4B}"/>
              </a:ext>
            </a:extLst>
          </p:cNvPr>
          <p:cNvPicPr>
            <a:picLocks noChangeAspect="1"/>
          </p:cNvPicPr>
          <p:nvPr/>
        </p:nvPicPr>
        <p:blipFill>
          <a:blip r:embed="rId6"/>
          <a:stretch>
            <a:fillRect/>
          </a:stretch>
        </p:blipFill>
        <p:spPr>
          <a:xfrm>
            <a:off x="3970868" y="1809071"/>
            <a:ext cx="7772400" cy="872514"/>
          </a:xfrm>
          <a:prstGeom prst="rect">
            <a:avLst/>
          </a:prstGeom>
        </p:spPr>
      </p:pic>
      <p:pic>
        <p:nvPicPr>
          <p:cNvPr id="5" name="Picture 4">
            <a:extLst>
              <a:ext uri="{FF2B5EF4-FFF2-40B4-BE49-F238E27FC236}">
                <a16:creationId xmlns:a16="http://schemas.microsoft.com/office/drawing/2014/main" id="{79604132-96E4-43EA-35A8-8DC34906A1BE}"/>
              </a:ext>
            </a:extLst>
          </p:cNvPr>
          <p:cNvPicPr>
            <a:picLocks noChangeAspect="1"/>
          </p:cNvPicPr>
          <p:nvPr/>
        </p:nvPicPr>
        <p:blipFill>
          <a:blip r:embed="rId7"/>
          <a:stretch>
            <a:fillRect/>
          </a:stretch>
        </p:blipFill>
        <p:spPr>
          <a:xfrm>
            <a:off x="364612" y="2779161"/>
            <a:ext cx="7772400" cy="1808080"/>
          </a:xfrm>
          <a:prstGeom prst="rect">
            <a:avLst/>
          </a:prstGeom>
        </p:spPr>
      </p:pic>
      <p:pic>
        <p:nvPicPr>
          <p:cNvPr id="6" name="Picture 5">
            <a:extLst>
              <a:ext uri="{FF2B5EF4-FFF2-40B4-BE49-F238E27FC236}">
                <a16:creationId xmlns:a16="http://schemas.microsoft.com/office/drawing/2014/main" id="{2AA49A52-139B-4908-05D0-4C62D2049980}"/>
              </a:ext>
            </a:extLst>
          </p:cNvPr>
          <p:cNvPicPr>
            <a:picLocks noChangeAspect="1"/>
          </p:cNvPicPr>
          <p:nvPr/>
        </p:nvPicPr>
        <p:blipFill>
          <a:blip r:embed="rId8"/>
          <a:stretch>
            <a:fillRect/>
          </a:stretch>
        </p:blipFill>
        <p:spPr>
          <a:xfrm>
            <a:off x="3767666" y="4323053"/>
            <a:ext cx="7772400" cy="1278663"/>
          </a:xfrm>
          <a:prstGeom prst="rect">
            <a:avLst/>
          </a:prstGeom>
        </p:spPr>
      </p:pic>
      <p:pic>
        <p:nvPicPr>
          <p:cNvPr id="8" name="Picture 7">
            <a:extLst>
              <a:ext uri="{FF2B5EF4-FFF2-40B4-BE49-F238E27FC236}">
                <a16:creationId xmlns:a16="http://schemas.microsoft.com/office/drawing/2014/main" id="{EA837E1D-85B8-D820-42B9-4488EAF901DC}"/>
              </a:ext>
            </a:extLst>
          </p:cNvPr>
          <p:cNvPicPr>
            <a:picLocks noChangeAspect="1"/>
          </p:cNvPicPr>
          <p:nvPr/>
        </p:nvPicPr>
        <p:blipFill>
          <a:blip r:embed="rId9"/>
          <a:stretch>
            <a:fillRect/>
          </a:stretch>
        </p:blipFill>
        <p:spPr>
          <a:xfrm>
            <a:off x="5183652" y="2615580"/>
            <a:ext cx="6900334" cy="2003323"/>
          </a:xfrm>
          <a:prstGeom prst="rect">
            <a:avLst/>
          </a:prstGeom>
        </p:spPr>
      </p:pic>
      <p:pic>
        <p:nvPicPr>
          <p:cNvPr id="9" name="Picture 8">
            <a:extLst>
              <a:ext uri="{FF2B5EF4-FFF2-40B4-BE49-F238E27FC236}">
                <a16:creationId xmlns:a16="http://schemas.microsoft.com/office/drawing/2014/main" id="{BD6C0EE8-B8EC-FDD1-019D-F1E48F9B30A7}"/>
              </a:ext>
            </a:extLst>
          </p:cNvPr>
          <p:cNvPicPr>
            <a:picLocks noChangeAspect="1"/>
          </p:cNvPicPr>
          <p:nvPr/>
        </p:nvPicPr>
        <p:blipFill>
          <a:blip r:embed="rId10"/>
          <a:stretch>
            <a:fillRect/>
          </a:stretch>
        </p:blipFill>
        <p:spPr>
          <a:xfrm>
            <a:off x="1577396" y="655137"/>
            <a:ext cx="7772400" cy="2497015"/>
          </a:xfrm>
          <a:prstGeom prst="rect">
            <a:avLst/>
          </a:prstGeom>
        </p:spPr>
      </p:pic>
      <p:pic>
        <p:nvPicPr>
          <p:cNvPr id="10" name="Picture 9">
            <a:extLst>
              <a:ext uri="{FF2B5EF4-FFF2-40B4-BE49-F238E27FC236}">
                <a16:creationId xmlns:a16="http://schemas.microsoft.com/office/drawing/2014/main" id="{1B6BAF51-4F5A-F7AB-1DE4-2F7894F36954}"/>
              </a:ext>
            </a:extLst>
          </p:cNvPr>
          <p:cNvPicPr>
            <a:picLocks noChangeAspect="1"/>
          </p:cNvPicPr>
          <p:nvPr/>
        </p:nvPicPr>
        <p:blipFill>
          <a:blip r:embed="rId11"/>
          <a:stretch>
            <a:fillRect/>
          </a:stretch>
        </p:blipFill>
        <p:spPr>
          <a:xfrm>
            <a:off x="1075266" y="3267932"/>
            <a:ext cx="7772400" cy="2546955"/>
          </a:xfrm>
          <a:prstGeom prst="rect">
            <a:avLst/>
          </a:prstGeom>
        </p:spPr>
      </p:pic>
    </p:spTree>
    <p:extLst>
      <p:ext uri="{BB962C8B-B14F-4D97-AF65-F5344CB8AC3E}">
        <p14:creationId xmlns:p14="http://schemas.microsoft.com/office/powerpoint/2010/main" val="14947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pic>
        <p:nvPicPr>
          <p:cNvPr id="2050" name="Picture 2" descr="How to Make Congress Work Better for the American People | Time">
            <a:extLst>
              <a:ext uri="{FF2B5EF4-FFF2-40B4-BE49-F238E27FC236}">
                <a16:creationId xmlns:a16="http://schemas.microsoft.com/office/drawing/2014/main" id="{BAD6285D-6166-828A-908A-DDBC6FE2BB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40"/>
          <a:stretch/>
        </p:blipFill>
        <p:spPr bwMode="auto">
          <a:xfrm>
            <a:off x="-1" y="-23191"/>
            <a:ext cx="12191999" cy="68811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lorado Springs City Hall - Wikipedia">
            <a:extLst>
              <a:ext uri="{FF2B5EF4-FFF2-40B4-BE49-F238E27FC236}">
                <a16:creationId xmlns:a16="http://schemas.microsoft.com/office/drawing/2014/main" id="{91540BCF-D172-116A-2ECA-5D681550A1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344"/>
          <a:stretch/>
        </p:blipFill>
        <p:spPr bwMode="auto">
          <a:xfrm>
            <a:off x="0" y="-59969"/>
            <a:ext cx="12191998" cy="691796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618C1E2-44EE-903F-AA09-64B4FA9EA248}"/>
              </a:ext>
            </a:extLst>
          </p:cNvPr>
          <p:cNvSpPr/>
          <p:nvPr/>
        </p:nvSpPr>
        <p:spPr>
          <a:xfrm>
            <a:off x="-2" y="-59969"/>
            <a:ext cx="12192000" cy="6917969"/>
          </a:xfrm>
          <a:prstGeom prst="rect">
            <a:avLst/>
          </a:prstGeom>
          <a:solidFill>
            <a:srgbClr val="3B5249">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2" dirty="0"/>
          </a:p>
        </p:txBody>
      </p:sp>
      <p:sp>
        <p:nvSpPr>
          <p:cNvPr id="12" name="Title 1">
            <a:extLst>
              <a:ext uri="{FF2B5EF4-FFF2-40B4-BE49-F238E27FC236}">
                <a16:creationId xmlns:a16="http://schemas.microsoft.com/office/drawing/2014/main" id="{F379542D-27EC-C18D-C337-5C8EC89269BE}"/>
              </a:ext>
            </a:extLst>
          </p:cNvPr>
          <p:cNvSpPr txBox="1">
            <a:spLocks/>
          </p:cNvSpPr>
          <p:nvPr/>
        </p:nvSpPr>
        <p:spPr>
          <a:xfrm>
            <a:off x="354045" y="2013631"/>
            <a:ext cx="11483905" cy="28075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500" b="1" kern="1400" spc="-50" dirty="0">
                <a:solidFill>
                  <a:schemeClr val="bg1"/>
                </a:solidFill>
                <a:latin typeface="Gotham Bold" pitchFamily="2" charset="0"/>
                <a:cs typeface="Gotham Bold" pitchFamily="2" charset="0"/>
              </a:rPr>
              <a:t>What role can local governments play in uprooting these injustices?</a:t>
            </a:r>
            <a:endParaRPr lang="en-US" sz="6500" dirty="0">
              <a:solidFill>
                <a:schemeClr val="bg1"/>
              </a:solidFill>
              <a:latin typeface="Gotham Book" pitchFamily="2" charset="0"/>
              <a:cs typeface="Gotham Book" pitchFamily="2" charset="0"/>
            </a:endParaRPr>
          </a:p>
        </p:txBody>
      </p:sp>
      <p:sp>
        <p:nvSpPr>
          <p:cNvPr id="2" name="TextBox 1">
            <a:extLst>
              <a:ext uri="{FF2B5EF4-FFF2-40B4-BE49-F238E27FC236}">
                <a16:creationId xmlns:a16="http://schemas.microsoft.com/office/drawing/2014/main" id="{5C7B7948-5C64-43D2-EB12-B7520044D174}"/>
              </a:ext>
            </a:extLst>
          </p:cNvPr>
          <p:cNvSpPr txBox="1"/>
          <p:nvPr/>
        </p:nvSpPr>
        <p:spPr>
          <a:xfrm>
            <a:off x="8963525" y="45230"/>
            <a:ext cx="3399923" cy="369332"/>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David </a:t>
            </a:r>
            <a:r>
              <a:rPr lang="en-US" u="none" strike="noStrike" dirty="0" err="1">
                <a:solidFill>
                  <a:schemeClr val="bg1"/>
                </a:solidFill>
                <a:effectLst/>
                <a:latin typeface="Gotham Book" pitchFamily="2" charset="0"/>
                <a:cs typeface="Gotham Book" pitchFamily="2" charset="0"/>
              </a:rPr>
              <a:t>Shankbone</a:t>
            </a:r>
            <a:endParaRPr lang="en-US" u="none" strike="noStrike" dirty="0">
              <a:solidFill>
                <a:schemeClr val="bg1"/>
              </a:solidFill>
              <a:effectLst/>
              <a:latin typeface="Gotham Book" pitchFamily="2" charset="0"/>
              <a:cs typeface="Gotham Book" pitchFamily="2" charset="0"/>
            </a:endParaRPr>
          </a:p>
        </p:txBody>
      </p:sp>
    </p:spTree>
    <p:extLst>
      <p:ext uri="{BB962C8B-B14F-4D97-AF65-F5344CB8AC3E}">
        <p14:creationId xmlns:p14="http://schemas.microsoft.com/office/powerpoint/2010/main" val="514963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99D5D2-B8F7-C74A-25AA-EB24296E743F}"/>
              </a:ext>
            </a:extLst>
          </p:cNvPr>
          <p:cNvSpPr txBox="1"/>
          <p:nvPr/>
        </p:nvSpPr>
        <p:spPr>
          <a:xfrm>
            <a:off x="8335618" y="46383"/>
            <a:ext cx="3856381" cy="646331"/>
          </a:xfrm>
          <a:prstGeom prst="rect">
            <a:avLst/>
          </a:prstGeom>
          <a:noFill/>
        </p:spPr>
        <p:txBody>
          <a:bodyPr wrap="square">
            <a:spAutoFit/>
          </a:bodyPr>
          <a:lstStyle/>
          <a:p>
            <a:r>
              <a:rPr lang="en-US" u="none" strike="noStrike" dirty="0">
                <a:solidFill>
                  <a:schemeClr val="bg1"/>
                </a:solidFill>
                <a:effectLst/>
                <a:latin typeface="Gotham Book" pitchFamily="2" charset="0"/>
                <a:cs typeface="Gotham Book" pitchFamily="2" charset="0"/>
              </a:rPr>
              <a:t>Image: Sara Faraj / Michigan Environmental Justice Coalition</a:t>
            </a:r>
          </a:p>
        </p:txBody>
      </p:sp>
      <p:sp>
        <p:nvSpPr>
          <p:cNvPr id="3" name="Rectangle 2">
            <a:extLst>
              <a:ext uri="{FF2B5EF4-FFF2-40B4-BE49-F238E27FC236}">
                <a16:creationId xmlns:a16="http://schemas.microsoft.com/office/drawing/2014/main" id="{DD9E6522-57AA-51DB-0EC0-DF0AB53FDAB8}"/>
              </a:ext>
            </a:extLst>
          </p:cNvPr>
          <p:cNvSpPr/>
          <p:nvPr/>
        </p:nvSpPr>
        <p:spPr>
          <a:xfrm>
            <a:off x="642257" y="1282178"/>
            <a:ext cx="2417648" cy="1416096"/>
          </a:xfrm>
          <a:prstGeom prst="rect">
            <a:avLst/>
          </a:prstGeom>
          <a:solidFill>
            <a:srgbClr val="3B5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B5249"/>
              </a:solidFill>
            </a:endParaRPr>
          </a:p>
        </p:txBody>
      </p:sp>
      <p:sp>
        <p:nvSpPr>
          <p:cNvPr id="14" name="Down Arrow 13">
            <a:extLst>
              <a:ext uri="{FF2B5EF4-FFF2-40B4-BE49-F238E27FC236}">
                <a16:creationId xmlns:a16="http://schemas.microsoft.com/office/drawing/2014/main" id="{AD08191A-442F-1433-38EF-67EE95E28F87}"/>
              </a:ext>
            </a:extLst>
          </p:cNvPr>
          <p:cNvSpPr/>
          <p:nvPr/>
        </p:nvSpPr>
        <p:spPr>
          <a:xfrm>
            <a:off x="3590192" y="1282178"/>
            <a:ext cx="706463" cy="4592745"/>
          </a:xfrm>
          <a:prstGeom prst="downArrow">
            <a:avLst/>
          </a:prstGeom>
          <a:solidFill>
            <a:srgbClr val="BAAC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3EB7AFFD-EE55-AB7B-E11E-74D3A99A7561}"/>
              </a:ext>
            </a:extLst>
          </p:cNvPr>
          <p:cNvSpPr txBox="1">
            <a:spLocks/>
          </p:cNvSpPr>
          <p:nvPr/>
        </p:nvSpPr>
        <p:spPr>
          <a:xfrm>
            <a:off x="-8283" y="2742454"/>
            <a:ext cx="3856381" cy="8079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b="1" kern="1400" spc="-50" dirty="0">
                <a:solidFill>
                  <a:schemeClr val="bg1"/>
                </a:solidFill>
                <a:latin typeface="Gotham Bold" pitchFamily="2" charset="0"/>
                <a:cs typeface="Gotham Bold" pitchFamily="2" charset="0"/>
              </a:rPr>
              <a:t>State</a:t>
            </a:r>
            <a:endParaRPr lang="en-US" sz="3500" dirty="0">
              <a:solidFill>
                <a:schemeClr val="bg1"/>
              </a:solidFill>
              <a:latin typeface="Gotham Book" pitchFamily="2" charset="0"/>
              <a:cs typeface="Gotham Book" pitchFamily="2" charset="0"/>
            </a:endParaRPr>
          </a:p>
        </p:txBody>
      </p:sp>
      <p:sp>
        <p:nvSpPr>
          <p:cNvPr id="12" name="Title 1">
            <a:extLst>
              <a:ext uri="{FF2B5EF4-FFF2-40B4-BE49-F238E27FC236}">
                <a16:creationId xmlns:a16="http://schemas.microsoft.com/office/drawing/2014/main" id="{D848BD27-05FB-558A-614D-884DA2F8D540}"/>
              </a:ext>
            </a:extLst>
          </p:cNvPr>
          <p:cNvSpPr txBox="1">
            <a:spLocks/>
          </p:cNvSpPr>
          <p:nvPr/>
        </p:nvSpPr>
        <p:spPr>
          <a:xfrm>
            <a:off x="321649" y="400496"/>
            <a:ext cx="7642665" cy="7217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Environmental Federalism</a:t>
            </a:r>
            <a:endParaRPr lang="en-US" sz="2000" dirty="0">
              <a:latin typeface="Gotham Book" pitchFamily="2" charset="0"/>
              <a:cs typeface="Gotham Book" pitchFamily="2" charset="0"/>
            </a:endParaRPr>
          </a:p>
        </p:txBody>
      </p:sp>
      <p:sp>
        <p:nvSpPr>
          <p:cNvPr id="18" name="Rectangle 17">
            <a:extLst>
              <a:ext uri="{FF2B5EF4-FFF2-40B4-BE49-F238E27FC236}">
                <a16:creationId xmlns:a16="http://schemas.microsoft.com/office/drawing/2014/main" id="{AC41F799-4336-129A-C01F-B253C6951AF2}"/>
              </a:ext>
            </a:extLst>
          </p:cNvPr>
          <p:cNvSpPr/>
          <p:nvPr/>
        </p:nvSpPr>
        <p:spPr>
          <a:xfrm>
            <a:off x="642257" y="2869843"/>
            <a:ext cx="2417648" cy="1416096"/>
          </a:xfrm>
          <a:prstGeom prst="rect">
            <a:avLst/>
          </a:prstGeom>
          <a:solidFill>
            <a:srgbClr val="5198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E5B834-DB58-F073-F918-526EDFBFA63C}"/>
              </a:ext>
            </a:extLst>
          </p:cNvPr>
          <p:cNvSpPr/>
          <p:nvPr/>
        </p:nvSpPr>
        <p:spPr>
          <a:xfrm>
            <a:off x="642257" y="4458827"/>
            <a:ext cx="2417648" cy="1416096"/>
          </a:xfrm>
          <a:prstGeom prst="rect">
            <a:avLst/>
          </a:prstGeom>
          <a:solidFill>
            <a:srgbClr val="85A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D9442F5-90DB-C7BF-F002-2E15752AF4C2}"/>
              </a:ext>
            </a:extLst>
          </p:cNvPr>
          <p:cNvSpPr txBox="1"/>
          <p:nvPr/>
        </p:nvSpPr>
        <p:spPr>
          <a:xfrm>
            <a:off x="983176" y="1713227"/>
            <a:ext cx="1735810" cy="553998"/>
          </a:xfrm>
          <a:prstGeom prst="rect">
            <a:avLst/>
          </a:prstGeom>
          <a:noFill/>
        </p:spPr>
        <p:txBody>
          <a:bodyPr wrap="square" rtlCol="0">
            <a:spAutoFit/>
          </a:bodyPr>
          <a:lstStyle/>
          <a:p>
            <a:pPr algn="ctr"/>
            <a:r>
              <a:rPr lang="en-US" sz="3000" dirty="0">
                <a:solidFill>
                  <a:schemeClr val="bg1"/>
                </a:solidFill>
                <a:latin typeface="Gotham Book" pitchFamily="2" charset="0"/>
                <a:cs typeface="Gotham Book" pitchFamily="2" charset="0"/>
              </a:rPr>
              <a:t>Federal</a:t>
            </a:r>
          </a:p>
        </p:txBody>
      </p:sp>
      <p:sp>
        <p:nvSpPr>
          <p:cNvPr id="21" name="TextBox 20">
            <a:extLst>
              <a:ext uri="{FF2B5EF4-FFF2-40B4-BE49-F238E27FC236}">
                <a16:creationId xmlns:a16="http://schemas.microsoft.com/office/drawing/2014/main" id="{96746BEB-BBA7-409A-CB94-19023DF4400C}"/>
              </a:ext>
            </a:extLst>
          </p:cNvPr>
          <p:cNvSpPr txBox="1"/>
          <p:nvPr/>
        </p:nvSpPr>
        <p:spPr>
          <a:xfrm>
            <a:off x="983176" y="3294762"/>
            <a:ext cx="1735810" cy="553998"/>
          </a:xfrm>
          <a:prstGeom prst="rect">
            <a:avLst/>
          </a:prstGeom>
          <a:noFill/>
        </p:spPr>
        <p:txBody>
          <a:bodyPr wrap="square" rtlCol="0">
            <a:spAutoFit/>
          </a:bodyPr>
          <a:lstStyle/>
          <a:p>
            <a:pPr algn="ctr"/>
            <a:r>
              <a:rPr lang="en-US" sz="3000" dirty="0">
                <a:solidFill>
                  <a:schemeClr val="bg1"/>
                </a:solidFill>
                <a:latin typeface="Gotham Book" pitchFamily="2" charset="0"/>
                <a:cs typeface="Gotham Book" pitchFamily="2" charset="0"/>
              </a:rPr>
              <a:t>State</a:t>
            </a:r>
          </a:p>
        </p:txBody>
      </p:sp>
      <p:sp>
        <p:nvSpPr>
          <p:cNvPr id="22" name="TextBox 21">
            <a:extLst>
              <a:ext uri="{FF2B5EF4-FFF2-40B4-BE49-F238E27FC236}">
                <a16:creationId xmlns:a16="http://schemas.microsoft.com/office/drawing/2014/main" id="{CBC4412B-5EDC-67E5-B716-480DFA8C5718}"/>
              </a:ext>
            </a:extLst>
          </p:cNvPr>
          <p:cNvSpPr txBox="1"/>
          <p:nvPr/>
        </p:nvSpPr>
        <p:spPr>
          <a:xfrm>
            <a:off x="983176" y="4885635"/>
            <a:ext cx="1735810" cy="553998"/>
          </a:xfrm>
          <a:prstGeom prst="rect">
            <a:avLst/>
          </a:prstGeom>
          <a:noFill/>
        </p:spPr>
        <p:txBody>
          <a:bodyPr wrap="square" rtlCol="0">
            <a:spAutoFit/>
          </a:bodyPr>
          <a:lstStyle/>
          <a:p>
            <a:pPr algn="ctr"/>
            <a:r>
              <a:rPr lang="en-US" sz="3000" dirty="0">
                <a:solidFill>
                  <a:schemeClr val="bg1"/>
                </a:solidFill>
                <a:latin typeface="Gotham Book" pitchFamily="2" charset="0"/>
                <a:cs typeface="Gotham Book" pitchFamily="2" charset="0"/>
              </a:rPr>
              <a:t>Local</a:t>
            </a:r>
          </a:p>
        </p:txBody>
      </p:sp>
      <p:sp>
        <p:nvSpPr>
          <p:cNvPr id="24" name="Down Arrow 23">
            <a:extLst>
              <a:ext uri="{FF2B5EF4-FFF2-40B4-BE49-F238E27FC236}">
                <a16:creationId xmlns:a16="http://schemas.microsoft.com/office/drawing/2014/main" id="{F548E8CD-B8CD-6ED6-D0FA-990209C730E5}"/>
              </a:ext>
            </a:extLst>
          </p:cNvPr>
          <p:cNvSpPr/>
          <p:nvPr/>
        </p:nvSpPr>
        <p:spPr>
          <a:xfrm rot="10800000">
            <a:off x="4466227" y="1282178"/>
            <a:ext cx="706463" cy="4592745"/>
          </a:xfrm>
          <a:prstGeom prst="downArrow">
            <a:avLst/>
          </a:prstGeom>
          <a:solidFill>
            <a:srgbClr val="BAAC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3B86D89-16B2-719F-87E4-16F51FDC27C3}"/>
              </a:ext>
            </a:extLst>
          </p:cNvPr>
          <p:cNvSpPr txBox="1"/>
          <p:nvPr/>
        </p:nvSpPr>
        <p:spPr>
          <a:xfrm>
            <a:off x="5600978" y="1281169"/>
            <a:ext cx="6246827" cy="4696157"/>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Each level of government carries different sets of responsibilities related to environmental policy and regulation</a:t>
            </a:r>
          </a:p>
          <a:p>
            <a:pPr marL="285750" indent="-285750">
              <a:spcAft>
                <a:spcPts val="3500"/>
              </a:spcAft>
              <a:buFont typeface="Arial" panose="020B0604020202020204" pitchFamily="34" charset="0"/>
              <a:buChar char="•"/>
            </a:pPr>
            <a:r>
              <a:rPr lang="en-US" sz="3000" dirty="0">
                <a:latin typeface="Gotham Light" pitchFamily="2" charset="0"/>
                <a:cs typeface="Gotham Light" pitchFamily="2" charset="0"/>
              </a:rPr>
              <a:t>Division of responsibilities in both directions, between federal, state, and local government</a:t>
            </a:r>
          </a:p>
        </p:txBody>
      </p:sp>
      <p:sp>
        <p:nvSpPr>
          <p:cNvPr id="26" name="Oval 25">
            <a:extLst>
              <a:ext uri="{FF2B5EF4-FFF2-40B4-BE49-F238E27FC236}">
                <a16:creationId xmlns:a16="http://schemas.microsoft.com/office/drawing/2014/main" id="{0156A042-9E92-186A-BC83-6F702A295736}"/>
              </a:ext>
            </a:extLst>
          </p:cNvPr>
          <p:cNvSpPr/>
          <p:nvPr/>
        </p:nvSpPr>
        <p:spPr>
          <a:xfrm>
            <a:off x="2496049" y="1047954"/>
            <a:ext cx="749508" cy="75155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Safe with solid fill">
            <a:extLst>
              <a:ext uri="{FF2B5EF4-FFF2-40B4-BE49-F238E27FC236}">
                <a16:creationId xmlns:a16="http://schemas.microsoft.com/office/drawing/2014/main" id="{6C1B4968-7DBE-1AC8-A350-4E45E49301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9174" y="1106223"/>
            <a:ext cx="630822" cy="630822"/>
          </a:xfrm>
          <a:prstGeom prst="rect">
            <a:avLst/>
          </a:prstGeom>
        </p:spPr>
      </p:pic>
      <p:sp>
        <p:nvSpPr>
          <p:cNvPr id="30" name="Oval 29">
            <a:extLst>
              <a:ext uri="{FF2B5EF4-FFF2-40B4-BE49-F238E27FC236}">
                <a16:creationId xmlns:a16="http://schemas.microsoft.com/office/drawing/2014/main" id="{375BC618-88EB-DD25-F055-4DD4DF324257}"/>
              </a:ext>
            </a:extLst>
          </p:cNvPr>
          <p:cNvSpPr/>
          <p:nvPr/>
        </p:nvSpPr>
        <p:spPr>
          <a:xfrm>
            <a:off x="2708494" y="1651577"/>
            <a:ext cx="749508" cy="75155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Gavel outline">
            <a:extLst>
              <a:ext uri="{FF2B5EF4-FFF2-40B4-BE49-F238E27FC236}">
                <a16:creationId xmlns:a16="http://schemas.microsoft.com/office/drawing/2014/main" id="{B505F058-0D8B-92D6-C9FE-C1AD8EA362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68902" y="1675767"/>
            <a:ext cx="628918" cy="628918"/>
          </a:xfrm>
          <a:prstGeom prst="rect">
            <a:avLst/>
          </a:prstGeom>
        </p:spPr>
      </p:pic>
      <p:sp>
        <p:nvSpPr>
          <p:cNvPr id="33" name="Oval 32">
            <a:extLst>
              <a:ext uri="{FF2B5EF4-FFF2-40B4-BE49-F238E27FC236}">
                <a16:creationId xmlns:a16="http://schemas.microsoft.com/office/drawing/2014/main" id="{925B085E-B3EA-27CF-BF4C-F07F410DD5C4}"/>
              </a:ext>
            </a:extLst>
          </p:cNvPr>
          <p:cNvSpPr/>
          <p:nvPr/>
        </p:nvSpPr>
        <p:spPr>
          <a:xfrm>
            <a:off x="375697" y="2697762"/>
            <a:ext cx="749508" cy="75155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Gears with solid fill">
            <a:extLst>
              <a:ext uri="{FF2B5EF4-FFF2-40B4-BE49-F238E27FC236}">
                <a16:creationId xmlns:a16="http://schemas.microsoft.com/office/drawing/2014/main" id="{3EC43073-6B86-EFD8-E5E3-8C983E8E67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9081" y="2734596"/>
            <a:ext cx="662740" cy="662740"/>
          </a:xfrm>
          <a:prstGeom prst="rect">
            <a:avLst/>
          </a:prstGeom>
        </p:spPr>
      </p:pic>
      <p:sp>
        <p:nvSpPr>
          <p:cNvPr id="37" name="Oval 36">
            <a:extLst>
              <a:ext uri="{FF2B5EF4-FFF2-40B4-BE49-F238E27FC236}">
                <a16:creationId xmlns:a16="http://schemas.microsoft.com/office/drawing/2014/main" id="{CB5E15C1-061E-CB59-B741-89E2228682D8}"/>
              </a:ext>
            </a:extLst>
          </p:cNvPr>
          <p:cNvSpPr/>
          <p:nvPr/>
        </p:nvSpPr>
        <p:spPr>
          <a:xfrm>
            <a:off x="330595" y="3267866"/>
            <a:ext cx="749508" cy="75155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Flying Money with solid fill">
            <a:extLst>
              <a:ext uri="{FF2B5EF4-FFF2-40B4-BE49-F238E27FC236}">
                <a16:creationId xmlns:a16="http://schemas.microsoft.com/office/drawing/2014/main" id="{06CB2ACF-4112-167E-5505-95DD1A01F1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2044" y="3317366"/>
            <a:ext cx="647902" cy="647902"/>
          </a:xfrm>
          <a:prstGeom prst="rect">
            <a:avLst/>
          </a:prstGeom>
        </p:spPr>
      </p:pic>
      <p:sp>
        <p:nvSpPr>
          <p:cNvPr id="40" name="Oval 39">
            <a:extLst>
              <a:ext uri="{FF2B5EF4-FFF2-40B4-BE49-F238E27FC236}">
                <a16:creationId xmlns:a16="http://schemas.microsoft.com/office/drawing/2014/main" id="{7859BEF3-2BA9-9E21-A956-8B243106DE87}"/>
              </a:ext>
            </a:extLst>
          </p:cNvPr>
          <p:cNvSpPr/>
          <p:nvPr/>
        </p:nvSpPr>
        <p:spPr>
          <a:xfrm>
            <a:off x="2481283" y="4268004"/>
            <a:ext cx="749508" cy="75155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Traffic cone with solid fill">
            <a:extLst>
              <a:ext uri="{FF2B5EF4-FFF2-40B4-BE49-F238E27FC236}">
                <a16:creationId xmlns:a16="http://schemas.microsoft.com/office/drawing/2014/main" id="{6C7F29E3-49D5-E198-9C33-FCFC49ECFF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42080" y="4312835"/>
            <a:ext cx="622602" cy="622602"/>
          </a:xfrm>
          <a:prstGeom prst="rect">
            <a:avLst/>
          </a:prstGeom>
        </p:spPr>
      </p:pic>
      <p:sp>
        <p:nvSpPr>
          <p:cNvPr id="43" name="Oval 42">
            <a:extLst>
              <a:ext uri="{FF2B5EF4-FFF2-40B4-BE49-F238E27FC236}">
                <a16:creationId xmlns:a16="http://schemas.microsoft.com/office/drawing/2014/main" id="{D62977CD-DFE3-2F2D-1CAD-1E1288714E33}"/>
              </a:ext>
            </a:extLst>
          </p:cNvPr>
          <p:cNvSpPr/>
          <p:nvPr/>
        </p:nvSpPr>
        <p:spPr>
          <a:xfrm>
            <a:off x="2638804" y="4882758"/>
            <a:ext cx="749508" cy="75155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Clipboard with solid fill">
            <a:extLst>
              <a:ext uri="{FF2B5EF4-FFF2-40B4-BE49-F238E27FC236}">
                <a16:creationId xmlns:a16="http://schemas.microsoft.com/office/drawing/2014/main" id="{F7995FE4-B35A-6D1A-0F08-7CCF2500F54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78425" y="4911444"/>
            <a:ext cx="655828" cy="655828"/>
          </a:xfrm>
          <a:prstGeom prst="rect">
            <a:avLst/>
          </a:prstGeom>
        </p:spPr>
      </p:pic>
      <p:grpSp>
        <p:nvGrpSpPr>
          <p:cNvPr id="13" name="Group 12">
            <a:extLst>
              <a:ext uri="{FF2B5EF4-FFF2-40B4-BE49-F238E27FC236}">
                <a16:creationId xmlns:a16="http://schemas.microsoft.com/office/drawing/2014/main" id="{6DBF41DB-14A6-3852-A24D-458657693A2D}"/>
              </a:ext>
            </a:extLst>
          </p:cNvPr>
          <p:cNvGrpSpPr/>
          <p:nvPr/>
        </p:nvGrpSpPr>
        <p:grpSpPr>
          <a:xfrm>
            <a:off x="-47043" y="6136278"/>
            <a:ext cx="12395726" cy="721722"/>
            <a:chOff x="-47043" y="6136278"/>
            <a:chExt cx="12395726" cy="721722"/>
          </a:xfrm>
        </p:grpSpPr>
        <p:grpSp>
          <p:nvGrpSpPr>
            <p:cNvPr id="15" name="Group 14">
              <a:extLst>
                <a:ext uri="{FF2B5EF4-FFF2-40B4-BE49-F238E27FC236}">
                  <a16:creationId xmlns:a16="http://schemas.microsoft.com/office/drawing/2014/main" id="{58B1A63E-EF59-A1BA-6715-D906888FE7F8}"/>
                </a:ext>
              </a:extLst>
            </p:cNvPr>
            <p:cNvGrpSpPr/>
            <p:nvPr/>
          </p:nvGrpSpPr>
          <p:grpSpPr>
            <a:xfrm>
              <a:off x="156683" y="6136278"/>
              <a:ext cx="12192000" cy="721722"/>
              <a:chOff x="-8283" y="6136278"/>
              <a:chExt cx="12192000" cy="721722"/>
            </a:xfrm>
          </p:grpSpPr>
          <p:grpSp>
            <p:nvGrpSpPr>
              <p:cNvPr id="23" name="Group 22">
                <a:extLst>
                  <a:ext uri="{FF2B5EF4-FFF2-40B4-BE49-F238E27FC236}">
                    <a16:creationId xmlns:a16="http://schemas.microsoft.com/office/drawing/2014/main" id="{ABB86C14-33E6-5E08-B89D-047267D48F61}"/>
                  </a:ext>
                </a:extLst>
              </p:cNvPr>
              <p:cNvGrpSpPr/>
              <p:nvPr/>
            </p:nvGrpSpPr>
            <p:grpSpPr>
              <a:xfrm>
                <a:off x="-8283" y="6136278"/>
                <a:ext cx="12192000" cy="721722"/>
                <a:chOff x="-8283" y="6136278"/>
                <a:chExt cx="12192000" cy="721722"/>
              </a:xfrm>
            </p:grpSpPr>
            <p:grpSp>
              <p:nvGrpSpPr>
                <p:cNvPr id="28" name="Group 27">
                  <a:extLst>
                    <a:ext uri="{FF2B5EF4-FFF2-40B4-BE49-F238E27FC236}">
                      <a16:creationId xmlns:a16="http://schemas.microsoft.com/office/drawing/2014/main" id="{3E705259-53B2-82FD-7B9B-8EA32C63D90F}"/>
                    </a:ext>
                  </a:extLst>
                </p:cNvPr>
                <p:cNvGrpSpPr/>
                <p:nvPr/>
              </p:nvGrpSpPr>
              <p:grpSpPr>
                <a:xfrm>
                  <a:off x="-8283" y="6136278"/>
                  <a:ext cx="12192000" cy="721722"/>
                  <a:chOff x="-8283" y="6136278"/>
                  <a:chExt cx="12192000" cy="721722"/>
                </a:xfrm>
              </p:grpSpPr>
              <p:sp>
                <p:nvSpPr>
                  <p:cNvPr id="34" name="Rectangle 33">
                    <a:extLst>
                      <a:ext uri="{FF2B5EF4-FFF2-40B4-BE49-F238E27FC236}">
                        <a16:creationId xmlns:a16="http://schemas.microsoft.com/office/drawing/2014/main" id="{E2C847D7-ADA1-88A2-5300-9CDC0FAC529C}"/>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1E2DB398-8D63-C2D3-C1BC-C4D7BE1EFEBB}"/>
                      </a:ext>
                    </a:extLst>
                  </p:cNvPr>
                  <p:cNvPicPr>
                    <a:picLocks noChangeAspect="1"/>
                  </p:cNvPicPr>
                  <p:nvPr/>
                </p:nvPicPr>
                <p:blipFill>
                  <a:blip r:embed="rId15"/>
                  <a:stretch>
                    <a:fillRect/>
                  </a:stretch>
                </p:blipFill>
                <p:spPr>
                  <a:xfrm>
                    <a:off x="2201517" y="6136278"/>
                    <a:ext cx="7772400" cy="721722"/>
                  </a:xfrm>
                  <a:prstGeom prst="rect">
                    <a:avLst/>
                  </a:prstGeom>
                </p:spPr>
              </p:pic>
            </p:grpSp>
            <p:sp>
              <p:nvSpPr>
                <p:cNvPr id="31" name="Rectangle 30">
                  <a:extLst>
                    <a:ext uri="{FF2B5EF4-FFF2-40B4-BE49-F238E27FC236}">
                      <a16:creationId xmlns:a16="http://schemas.microsoft.com/office/drawing/2014/main" id="{9FCBB16D-275A-93C9-75F2-BE55DA7418F9}"/>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576A064B-CB68-3327-E8E0-9EC215D2F6B5}"/>
                  </a:ext>
                </a:extLst>
              </p:cNvPr>
              <p:cNvPicPr>
                <a:picLocks noChangeAspect="1"/>
              </p:cNvPicPr>
              <p:nvPr/>
            </p:nvPicPr>
            <p:blipFill rotWithShape="1">
              <a:blip r:embed="rId16"/>
              <a:srcRect r="11129" b="10446"/>
              <a:stretch/>
            </p:blipFill>
            <p:spPr>
              <a:xfrm>
                <a:off x="5793950" y="6173973"/>
                <a:ext cx="516254" cy="646331"/>
              </a:xfrm>
              <a:prstGeom prst="rect">
                <a:avLst/>
              </a:prstGeom>
            </p:spPr>
          </p:pic>
        </p:grpSp>
        <p:sp>
          <p:nvSpPr>
            <p:cNvPr id="17" name="Rectangle 16">
              <a:extLst>
                <a:ext uri="{FF2B5EF4-FFF2-40B4-BE49-F238E27FC236}">
                  <a16:creationId xmlns:a16="http://schemas.microsoft.com/office/drawing/2014/main" id="{0D2C8FAC-7318-C650-2DC5-E36661E20D5E}"/>
                </a:ext>
              </a:extLst>
            </p:cNvPr>
            <p:cNvSpPr/>
            <p:nvPr/>
          </p:nvSpPr>
          <p:spPr>
            <a:xfrm>
              <a:off x="-47043" y="6136278"/>
              <a:ext cx="605641"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63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par>
                                <p:cTn id="66" presetID="10" presetClass="entr" presetSubtype="0"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0" presetClass="entr" presetSubtype="0" fill="hold"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par>
                                <p:cTn id="82" presetID="10" presetClass="entr" presetSubtype="0"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5">
                                            <p:txEl>
                                              <p:pRg st="1" end="1"/>
                                            </p:txEl>
                                          </p:spTgt>
                                        </p:tgtEl>
                                        <p:attrNameLst>
                                          <p:attrName>style.visibility</p:attrName>
                                        </p:attrNameLst>
                                      </p:cBhvr>
                                      <p:to>
                                        <p:strVal val="visible"/>
                                      </p:to>
                                    </p:set>
                                    <p:animEffect transition="in" filter="fade">
                                      <p:cBhvr>
                                        <p:cTn id="89" dur="500"/>
                                        <p:tgtEl>
                                          <p:spTgt spid="25">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8" grpId="0" animBg="1"/>
      <p:bldP spid="19" grpId="0" animBg="1"/>
      <p:bldP spid="20" grpId="0"/>
      <p:bldP spid="21" grpId="0"/>
      <p:bldP spid="22" grpId="0"/>
      <p:bldP spid="24" grpId="0" animBg="1"/>
      <p:bldP spid="26" grpId="0" animBg="1"/>
      <p:bldP spid="30" grpId="0" animBg="1"/>
      <p:bldP spid="33" grpId="0" animBg="1"/>
      <p:bldP spid="37" grpId="0" animBg="1"/>
      <p:bldP spid="40"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848BD27-05FB-558A-614D-884DA2F8D540}"/>
              </a:ext>
            </a:extLst>
          </p:cNvPr>
          <p:cNvSpPr txBox="1">
            <a:spLocks/>
          </p:cNvSpPr>
          <p:nvPr/>
        </p:nvSpPr>
        <p:spPr>
          <a:xfrm>
            <a:off x="321649" y="400496"/>
            <a:ext cx="10596287" cy="13551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Local governments can significantly impact EJ outcomes. </a:t>
            </a:r>
            <a:endParaRPr lang="en-US" sz="2000" dirty="0">
              <a:latin typeface="Gotham Book" pitchFamily="2" charset="0"/>
              <a:cs typeface="Gotham Book" pitchFamily="2" charset="0"/>
            </a:endParaRPr>
          </a:p>
        </p:txBody>
      </p:sp>
      <p:sp>
        <p:nvSpPr>
          <p:cNvPr id="25" name="TextBox 24">
            <a:extLst>
              <a:ext uri="{FF2B5EF4-FFF2-40B4-BE49-F238E27FC236}">
                <a16:creationId xmlns:a16="http://schemas.microsoft.com/office/drawing/2014/main" id="{F3B86D89-16B2-719F-87E4-16F51FDC27C3}"/>
              </a:ext>
            </a:extLst>
          </p:cNvPr>
          <p:cNvSpPr txBox="1"/>
          <p:nvPr/>
        </p:nvSpPr>
        <p:spPr>
          <a:xfrm>
            <a:off x="321649" y="2030977"/>
            <a:ext cx="7523903" cy="3631763"/>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Land-use planning and zoning</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Transportation infrastructure</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Water and utility systems</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Solid waste and material reuse</a:t>
            </a:r>
          </a:p>
          <a:p>
            <a:pPr marL="285750" indent="-285750">
              <a:spcAft>
                <a:spcPts val="2400"/>
              </a:spcAft>
              <a:buFont typeface="Arial" panose="020B0604020202020204" pitchFamily="34" charset="0"/>
              <a:buChar char="•"/>
            </a:pPr>
            <a:r>
              <a:rPr lang="en-US" sz="3000" dirty="0">
                <a:latin typeface="Gotham Light" pitchFamily="2" charset="0"/>
                <a:cs typeface="Gotham Light" pitchFamily="2" charset="0"/>
              </a:rPr>
              <a:t>Energy efficiency and weatherization</a:t>
            </a:r>
          </a:p>
        </p:txBody>
      </p:sp>
      <p:pic>
        <p:nvPicPr>
          <p:cNvPr id="2050" name="Picture 2" descr="Renewable Energy - LaBella">
            <a:extLst>
              <a:ext uri="{FF2B5EF4-FFF2-40B4-BE49-F238E27FC236}">
                <a16:creationId xmlns:a16="http://schemas.microsoft.com/office/drawing/2014/main" id="{7FF5AFCF-0577-7A30-992B-0E22781085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41" r="16641"/>
          <a:stretch/>
        </p:blipFill>
        <p:spPr bwMode="auto">
          <a:xfrm>
            <a:off x="7386962" y="1440796"/>
            <a:ext cx="4221944" cy="4221944"/>
          </a:xfrm>
          <a:prstGeom prst="ellipse">
            <a:avLst/>
          </a:prstGeom>
          <a:noFill/>
          <a:ln w="57150">
            <a:solidFill>
              <a:srgbClr val="3B5249"/>
            </a:solidFill>
          </a:ln>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3CD862BB-41DF-8155-B577-97F85A32B0DF}"/>
              </a:ext>
            </a:extLst>
          </p:cNvPr>
          <p:cNvGrpSpPr/>
          <p:nvPr/>
        </p:nvGrpSpPr>
        <p:grpSpPr>
          <a:xfrm>
            <a:off x="-47043" y="6136278"/>
            <a:ext cx="12395726" cy="721722"/>
            <a:chOff x="-47043" y="6136278"/>
            <a:chExt cx="12395726" cy="721722"/>
          </a:xfrm>
        </p:grpSpPr>
        <p:grpSp>
          <p:nvGrpSpPr>
            <p:cNvPr id="20" name="Group 19">
              <a:extLst>
                <a:ext uri="{FF2B5EF4-FFF2-40B4-BE49-F238E27FC236}">
                  <a16:creationId xmlns:a16="http://schemas.microsoft.com/office/drawing/2014/main" id="{CB24AE14-1B41-281A-0FD0-ED97E586C056}"/>
                </a:ext>
              </a:extLst>
            </p:cNvPr>
            <p:cNvGrpSpPr/>
            <p:nvPr/>
          </p:nvGrpSpPr>
          <p:grpSpPr>
            <a:xfrm>
              <a:off x="156683" y="6136278"/>
              <a:ext cx="12192000" cy="721722"/>
              <a:chOff x="-8283" y="6136278"/>
              <a:chExt cx="12192000" cy="721722"/>
            </a:xfrm>
          </p:grpSpPr>
          <p:grpSp>
            <p:nvGrpSpPr>
              <p:cNvPr id="22" name="Group 21">
                <a:extLst>
                  <a:ext uri="{FF2B5EF4-FFF2-40B4-BE49-F238E27FC236}">
                    <a16:creationId xmlns:a16="http://schemas.microsoft.com/office/drawing/2014/main" id="{C6B4C800-75E9-ED49-BE67-B5682C5EC5C3}"/>
                  </a:ext>
                </a:extLst>
              </p:cNvPr>
              <p:cNvGrpSpPr/>
              <p:nvPr/>
            </p:nvGrpSpPr>
            <p:grpSpPr>
              <a:xfrm>
                <a:off x="-8283" y="6136278"/>
                <a:ext cx="12192000" cy="721722"/>
                <a:chOff x="-8283" y="6136278"/>
                <a:chExt cx="12192000" cy="721722"/>
              </a:xfrm>
            </p:grpSpPr>
            <p:grpSp>
              <p:nvGrpSpPr>
                <p:cNvPr id="24" name="Group 23">
                  <a:extLst>
                    <a:ext uri="{FF2B5EF4-FFF2-40B4-BE49-F238E27FC236}">
                      <a16:creationId xmlns:a16="http://schemas.microsoft.com/office/drawing/2014/main" id="{39990E90-2C40-EE31-1860-2B8A27E55C76}"/>
                    </a:ext>
                  </a:extLst>
                </p:cNvPr>
                <p:cNvGrpSpPr/>
                <p:nvPr/>
              </p:nvGrpSpPr>
              <p:grpSpPr>
                <a:xfrm>
                  <a:off x="-8283" y="6136278"/>
                  <a:ext cx="12192000" cy="721722"/>
                  <a:chOff x="-8283" y="6136278"/>
                  <a:chExt cx="12192000" cy="721722"/>
                </a:xfrm>
              </p:grpSpPr>
              <p:sp>
                <p:nvSpPr>
                  <p:cNvPr id="27" name="Rectangle 26">
                    <a:extLst>
                      <a:ext uri="{FF2B5EF4-FFF2-40B4-BE49-F238E27FC236}">
                        <a16:creationId xmlns:a16="http://schemas.microsoft.com/office/drawing/2014/main" id="{B5BE7FD9-89BF-4664-D880-1D4CBC00C525}"/>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FE6929D7-F128-50C1-7B05-2794DBFCAFFC}"/>
                      </a:ext>
                    </a:extLst>
                  </p:cNvPr>
                  <p:cNvPicPr>
                    <a:picLocks noChangeAspect="1"/>
                  </p:cNvPicPr>
                  <p:nvPr/>
                </p:nvPicPr>
                <p:blipFill>
                  <a:blip r:embed="rId4"/>
                  <a:stretch>
                    <a:fillRect/>
                  </a:stretch>
                </p:blipFill>
                <p:spPr>
                  <a:xfrm>
                    <a:off x="2201517" y="6136278"/>
                    <a:ext cx="7772400" cy="721722"/>
                  </a:xfrm>
                  <a:prstGeom prst="rect">
                    <a:avLst/>
                  </a:prstGeom>
                </p:spPr>
              </p:pic>
            </p:grpSp>
            <p:sp>
              <p:nvSpPr>
                <p:cNvPr id="26" name="Rectangle 25">
                  <a:extLst>
                    <a:ext uri="{FF2B5EF4-FFF2-40B4-BE49-F238E27FC236}">
                      <a16:creationId xmlns:a16="http://schemas.microsoft.com/office/drawing/2014/main" id="{B0AF671C-4CF6-886E-97AF-4CDCCDEF0557}"/>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22">
                <a:extLst>
                  <a:ext uri="{FF2B5EF4-FFF2-40B4-BE49-F238E27FC236}">
                    <a16:creationId xmlns:a16="http://schemas.microsoft.com/office/drawing/2014/main" id="{D4175CD5-4F1C-E2D9-2621-6099C1ABC853}"/>
                  </a:ext>
                </a:extLst>
              </p:cNvPr>
              <p:cNvPicPr>
                <a:picLocks noChangeAspect="1"/>
              </p:cNvPicPr>
              <p:nvPr/>
            </p:nvPicPr>
            <p:blipFill rotWithShape="1">
              <a:blip r:embed="rId5"/>
              <a:srcRect r="11129" b="10446"/>
              <a:stretch/>
            </p:blipFill>
            <p:spPr>
              <a:xfrm>
                <a:off x="5793950" y="6173973"/>
                <a:ext cx="516254" cy="646331"/>
              </a:xfrm>
              <a:prstGeom prst="rect">
                <a:avLst/>
              </a:prstGeom>
            </p:spPr>
          </p:pic>
        </p:grpSp>
        <p:sp>
          <p:nvSpPr>
            <p:cNvPr id="21" name="Rectangle 20">
              <a:extLst>
                <a:ext uri="{FF2B5EF4-FFF2-40B4-BE49-F238E27FC236}">
                  <a16:creationId xmlns:a16="http://schemas.microsoft.com/office/drawing/2014/main" id="{B8E40D30-71B5-9ED8-168B-DB800E70A9C3}"/>
                </a:ext>
              </a:extLst>
            </p:cNvPr>
            <p:cNvSpPr/>
            <p:nvPr/>
          </p:nvSpPr>
          <p:spPr>
            <a:xfrm>
              <a:off x="-47043" y="6136278"/>
              <a:ext cx="605641"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E008C354-5FCF-4115-EB7D-5C66E7F5DF6C}"/>
              </a:ext>
            </a:extLst>
          </p:cNvPr>
          <p:cNvSpPr txBox="1"/>
          <p:nvPr/>
        </p:nvSpPr>
        <p:spPr>
          <a:xfrm>
            <a:off x="9077093" y="6331430"/>
            <a:ext cx="3114907" cy="323165"/>
          </a:xfrm>
          <a:prstGeom prst="rect">
            <a:avLst/>
          </a:prstGeom>
          <a:noFill/>
        </p:spPr>
        <p:txBody>
          <a:bodyPr wrap="square">
            <a:spAutoFit/>
          </a:bodyPr>
          <a:lstStyle/>
          <a:p>
            <a:r>
              <a:rPr lang="en-US" sz="1500" u="none" strike="noStrike" dirty="0">
                <a:solidFill>
                  <a:schemeClr val="bg1"/>
                </a:solidFill>
                <a:effectLst/>
                <a:latin typeface="Gotham Book" pitchFamily="2" charset="0"/>
                <a:cs typeface="Gotham Book" pitchFamily="2" charset="0"/>
              </a:rPr>
              <a:t>Image: Silicon Ranch Corp.</a:t>
            </a:r>
          </a:p>
        </p:txBody>
      </p:sp>
    </p:spTree>
    <p:extLst>
      <p:ext uri="{BB962C8B-B14F-4D97-AF65-F5344CB8AC3E}">
        <p14:creationId xmlns:p14="http://schemas.microsoft.com/office/powerpoint/2010/main" val="34399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fade">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fade">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fade">
                                      <p:cBhvr>
                                        <p:cTn id="27"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848BD27-05FB-558A-614D-884DA2F8D540}"/>
              </a:ext>
            </a:extLst>
          </p:cNvPr>
          <p:cNvSpPr txBox="1">
            <a:spLocks/>
          </p:cNvSpPr>
          <p:nvPr/>
        </p:nvSpPr>
        <p:spPr>
          <a:xfrm>
            <a:off x="321649" y="400496"/>
            <a:ext cx="11699233" cy="13551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Cities across the U.S. are being to acknowledge their pivotal role.</a:t>
            </a:r>
            <a:endParaRPr lang="en-US" sz="2000" dirty="0">
              <a:latin typeface="Gotham Book" pitchFamily="2" charset="0"/>
              <a:cs typeface="Gotham Book" pitchFamily="2" charset="0"/>
            </a:endParaRPr>
          </a:p>
        </p:txBody>
      </p:sp>
      <p:graphicFrame>
        <p:nvGraphicFramePr>
          <p:cNvPr id="13" name="Chart 12">
            <a:extLst>
              <a:ext uri="{FF2B5EF4-FFF2-40B4-BE49-F238E27FC236}">
                <a16:creationId xmlns:a16="http://schemas.microsoft.com/office/drawing/2014/main" id="{BE43F075-3D77-F1BE-ED6E-C587EB70515C}"/>
              </a:ext>
            </a:extLst>
          </p:cNvPr>
          <p:cNvGraphicFramePr/>
          <p:nvPr>
            <p:extLst>
              <p:ext uri="{D42A27DB-BD31-4B8C-83A1-F6EECF244321}">
                <p14:modId xmlns:p14="http://schemas.microsoft.com/office/powerpoint/2010/main" val="4286191518"/>
              </p:ext>
            </p:extLst>
          </p:nvPr>
        </p:nvGraphicFramePr>
        <p:xfrm>
          <a:off x="321649" y="1793343"/>
          <a:ext cx="11405937" cy="4124853"/>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
            <a:extLst>
              <a:ext uri="{FF2B5EF4-FFF2-40B4-BE49-F238E27FC236}">
                <a16:creationId xmlns:a16="http://schemas.microsoft.com/office/drawing/2014/main" id="{2ACFB3F8-7E72-69F2-FEED-3076F579C446}"/>
              </a:ext>
            </a:extLst>
          </p:cNvPr>
          <p:cNvSpPr txBox="1">
            <a:spLocks/>
          </p:cNvSpPr>
          <p:nvPr/>
        </p:nvSpPr>
        <p:spPr>
          <a:xfrm>
            <a:off x="10575367" y="4974867"/>
            <a:ext cx="1616633" cy="4611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00" b="1" kern="1400" spc="-50" dirty="0">
                <a:latin typeface="Gotham Bold" pitchFamily="2" charset="0"/>
                <a:ea typeface="Times New Roman" panose="02020603050405020304" pitchFamily="18" charset="0"/>
                <a:cs typeface="Gotham Bold" pitchFamily="2" charset="0"/>
              </a:rPr>
              <a:t>69%</a:t>
            </a:r>
            <a:endParaRPr lang="en-US" sz="2500" dirty="0">
              <a:latin typeface="Gotham Book" pitchFamily="2" charset="0"/>
              <a:cs typeface="Gotham Book" pitchFamily="2" charset="0"/>
            </a:endParaRPr>
          </a:p>
        </p:txBody>
      </p:sp>
      <p:cxnSp>
        <p:nvCxnSpPr>
          <p:cNvPr id="16" name="Straight Connector 15">
            <a:extLst>
              <a:ext uri="{FF2B5EF4-FFF2-40B4-BE49-F238E27FC236}">
                <a16:creationId xmlns:a16="http://schemas.microsoft.com/office/drawing/2014/main" id="{15FED18E-2B5A-5796-ED51-9B6383BEACB7}"/>
              </a:ext>
            </a:extLst>
          </p:cNvPr>
          <p:cNvCxnSpPr>
            <a:cxnSpLocks/>
          </p:cNvCxnSpPr>
          <p:nvPr/>
        </p:nvCxnSpPr>
        <p:spPr>
          <a:xfrm>
            <a:off x="11374008" y="2387489"/>
            <a:ext cx="0" cy="2587378"/>
          </a:xfrm>
          <a:prstGeom prst="line">
            <a:avLst/>
          </a:prstGeom>
          <a:ln w="66675">
            <a:solidFill>
              <a:srgbClr val="519872"/>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D091A88-C476-E125-A1F4-5EAF6FD1100A}"/>
              </a:ext>
            </a:extLst>
          </p:cNvPr>
          <p:cNvGrpSpPr/>
          <p:nvPr/>
        </p:nvGrpSpPr>
        <p:grpSpPr>
          <a:xfrm>
            <a:off x="-47043" y="6136278"/>
            <a:ext cx="12395726" cy="721722"/>
            <a:chOff x="-47043" y="6136278"/>
            <a:chExt cx="12395726" cy="721722"/>
          </a:xfrm>
        </p:grpSpPr>
        <p:grpSp>
          <p:nvGrpSpPr>
            <p:cNvPr id="24" name="Group 23">
              <a:extLst>
                <a:ext uri="{FF2B5EF4-FFF2-40B4-BE49-F238E27FC236}">
                  <a16:creationId xmlns:a16="http://schemas.microsoft.com/office/drawing/2014/main" id="{679C65C3-0B44-8A09-3DA5-379A3DEE76BA}"/>
                </a:ext>
              </a:extLst>
            </p:cNvPr>
            <p:cNvGrpSpPr/>
            <p:nvPr/>
          </p:nvGrpSpPr>
          <p:grpSpPr>
            <a:xfrm>
              <a:off x="156683" y="6136278"/>
              <a:ext cx="12192000" cy="721722"/>
              <a:chOff x="-8283" y="6136278"/>
              <a:chExt cx="12192000" cy="721722"/>
            </a:xfrm>
          </p:grpSpPr>
          <p:grpSp>
            <p:nvGrpSpPr>
              <p:cNvPr id="26" name="Group 25">
                <a:extLst>
                  <a:ext uri="{FF2B5EF4-FFF2-40B4-BE49-F238E27FC236}">
                    <a16:creationId xmlns:a16="http://schemas.microsoft.com/office/drawing/2014/main" id="{62D5008D-DE69-8914-40EE-6E7816B2D557}"/>
                  </a:ext>
                </a:extLst>
              </p:cNvPr>
              <p:cNvGrpSpPr/>
              <p:nvPr/>
            </p:nvGrpSpPr>
            <p:grpSpPr>
              <a:xfrm>
                <a:off x="-8283" y="6136278"/>
                <a:ext cx="12192000" cy="721722"/>
                <a:chOff x="-8283" y="6136278"/>
                <a:chExt cx="12192000" cy="721722"/>
              </a:xfrm>
            </p:grpSpPr>
            <p:grpSp>
              <p:nvGrpSpPr>
                <p:cNvPr id="28" name="Group 27">
                  <a:extLst>
                    <a:ext uri="{FF2B5EF4-FFF2-40B4-BE49-F238E27FC236}">
                      <a16:creationId xmlns:a16="http://schemas.microsoft.com/office/drawing/2014/main" id="{D07390BD-BBE6-4BFA-07F0-A3E97D19B155}"/>
                    </a:ext>
                  </a:extLst>
                </p:cNvPr>
                <p:cNvGrpSpPr/>
                <p:nvPr/>
              </p:nvGrpSpPr>
              <p:grpSpPr>
                <a:xfrm>
                  <a:off x="-8283" y="6136278"/>
                  <a:ext cx="12192000" cy="721722"/>
                  <a:chOff x="-8283" y="6136278"/>
                  <a:chExt cx="12192000" cy="721722"/>
                </a:xfrm>
              </p:grpSpPr>
              <p:sp>
                <p:nvSpPr>
                  <p:cNvPr id="30" name="Rectangle 29">
                    <a:extLst>
                      <a:ext uri="{FF2B5EF4-FFF2-40B4-BE49-F238E27FC236}">
                        <a16:creationId xmlns:a16="http://schemas.microsoft.com/office/drawing/2014/main" id="{35AFE163-7963-75E6-2985-C74539BD0D3F}"/>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8FB31B9F-AC2E-9D64-7F61-3F9012B89482}"/>
                      </a:ext>
                    </a:extLst>
                  </p:cNvPr>
                  <p:cNvPicPr>
                    <a:picLocks noChangeAspect="1"/>
                  </p:cNvPicPr>
                  <p:nvPr/>
                </p:nvPicPr>
                <p:blipFill>
                  <a:blip r:embed="rId4"/>
                  <a:stretch>
                    <a:fillRect/>
                  </a:stretch>
                </p:blipFill>
                <p:spPr>
                  <a:xfrm>
                    <a:off x="2201517" y="6136278"/>
                    <a:ext cx="7772400" cy="721722"/>
                  </a:xfrm>
                  <a:prstGeom prst="rect">
                    <a:avLst/>
                  </a:prstGeom>
                </p:spPr>
              </p:pic>
            </p:grpSp>
            <p:sp>
              <p:nvSpPr>
                <p:cNvPr id="29" name="Rectangle 28">
                  <a:extLst>
                    <a:ext uri="{FF2B5EF4-FFF2-40B4-BE49-F238E27FC236}">
                      <a16:creationId xmlns:a16="http://schemas.microsoft.com/office/drawing/2014/main" id="{44993E7C-A273-2D4B-F379-6E73BE5C99DC}"/>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CA66826F-977B-1085-8DF6-CE7525CA498B}"/>
                  </a:ext>
                </a:extLst>
              </p:cNvPr>
              <p:cNvPicPr>
                <a:picLocks noChangeAspect="1"/>
              </p:cNvPicPr>
              <p:nvPr/>
            </p:nvPicPr>
            <p:blipFill rotWithShape="1">
              <a:blip r:embed="rId5"/>
              <a:srcRect r="11129" b="10446"/>
              <a:stretch/>
            </p:blipFill>
            <p:spPr>
              <a:xfrm>
                <a:off x="5793950" y="6173973"/>
                <a:ext cx="516254" cy="646331"/>
              </a:xfrm>
              <a:prstGeom prst="rect">
                <a:avLst/>
              </a:prstGeom>
            </p:spPr>
          </p:pic>
        </p:grpSp>
        <p:sp>
          <p:nvSpPr>
            <p:cNvPr id="25" name="Rectangle 24">
              <a:extLst>
                <a:ext uri="{FF2B5EF4-FFF2-40B4-BE49-F238E27FC236}">
                  <a16:creationId xmlns:a16="http://schemas.microsoft.com/office/drawing/2014/main" id="{5E0EAE69-D235-A2B1-E4E9-A48369FAF77A}"/>
                </a:ext>
              </a:extLst>
            </p:cNvPr>
            <p:cNvSpPr/>
            <p:nvPr/>
          </p:nvSpPr>
          <p:spPr>
            <a:xfrm>
              <a:off x="-47043" y="6136278"/>
              <a:ext cx="605641"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D4AE20BE-50B6-3EAC-1A60-6FFDA87AC15C}"/>
              </a:ext>
            </a:extLst>
          </p:cNvPr>
          <p:cNvSpPr txBox="1"/>
          <p:nvPr/>
        </p:nvSpPr>
        <p:spPr>
          <a:xfrm>
            <a:off x="8129016" y="6331430"/>
            <a:ext cx="4062984" cy="323165"/>
          </a:xfrm>
          <a:prstGeom prst="rect">
            <a:avLst/>
          </a:prstGeom>
          <a:noFill/>
        </p:spPr>
        <p:txBody>
          <a:bodyPr wrap="square">
            <a:spAutoFit/>
          </a:bodyPr>
          <a:lstStyle/>
          <a:p>
            <a:r>
              <a:rPr lang="en-US" sz="1500" u="none" strike="noStrike" dirty="0">
                <a:solidFill>
                  <a:schemeClr val="bg1"/>
                </a:solidFill>
                <a:effectLst/>
                <a:latin typeface="Gotham Book" pitchFamily="2" charset="0"/>
                <a:cs typeface="Gotham Book" pitchFamily="2" charset="0"/>
              </a:rPr>
              <a:t>Source: </a:t>
            </a:r>
            <a:r>
              <a:rPr lang="en-US" sz="1500" u="none" strike="noStrike" dirty="0" err="1">
                <a:solidFill>
                  <a:schemeClr val="bg1"/>
                </a:solidFill>
                <a:effectLst/>
                <a:latin typeface="Gotham Book" pitchFamily="2" charset="0"/>
                <a:cs typeface="Gotham Book" pitchFamily="2" charset="0"/>
              </a:rPr>
              <a:t>Diezmartínez</a:t>
            </a:r>
            <a:r>
              <a:rPr lang="en-US" sz="1500" u="none" strike="noStrike" dirty="0">
                <a:solidFill>
                  <a:schemeClr val="bg1"/>
                </a:solidFill>
                <a:effectLst/>
                <a:latin typeface="Gotham Book" pitchFamily="2" charset="0"/>
                <a:cs typeface="Gotham Book" pitchFamily="2" charset="0"/>
              </a:rPr>
              <a:t> &amp; </a:t>
            </a:r>
            <a:r>
              <a:rPr lang="en-US" sz="1500" u="none" strike="noStrike" dirty="0" err="1">
                <a:solidFill>
                  <a:schemeClr val="bg1"/>
                </a:solidFill>
                <a:effectLst/>
                <a:latin typeface="Gotham Book" pitchFamily="2" charset="0"/>
                <a:cs typeface="Gotham Book" pitchFamily="2" charset="0"/>
              </a:rPr>
              <a:t>Gianotti</a:t>
            </a:r>
            <a:r>
              <a:rPr lang="en-US" sz="1500" u="none" strike="noStrike" dirty="0">
                <a:solidFill>
                  <a:schemeClr val="bg1"/>
                </a:solidFill>
                <a:effectLst/>
                <a:latin typeface="Gotham Book" pitchFamily="2" charset="0"/>
                <a:cs typeface="Gotham Book" pitchFamily="2" charset="0"/>
              </a:rPr>
              <a:t>, 2022</a:t>
            </a:r>
          </a:p>
        </p:txBody>
      </p:sp>
    </p:spTree>
    <p:extLst>
      <p:ext uri="{BB962C8B-B14F-4D97-AF65-F5344CB8AC3E}">
        <p14:creationId xmlns:p14="http://schemas.microsoft.com/office/powerpoint/2010/main" val="1975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fade">
                                      <p:cBhvr>
                                        <p:cTn id="7" dur="500"/>
                                        <p:tgtEl>
                                          <p:spTgt spid="1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fade">
                                      <p:cBhvr>
                                        <p:cTn id="12" dur="500"/>
                                        <p:tgtEl>
                                          <p:spTgt spid="13">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Chart bld="series"/>
        </p:bldSub>
      </p:bldGraphic>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4ADAFC-24DE-BAA1-AE02-C81F7C314EC8}"/>
              </a:ext>
            </a:extLst>
          </p:cNvPr>
          <p:cNvSpPr txBox="1">
            <a:spLocks/>
          </p:cNvSpPr>
          <p:nvPr/>
        </p:nvSpPr>
        <p:spPr>
          <a:xfrm>
            <a:off x="321649" y="400496"/>
            <a:ext cx="11603651" cy="13436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kern="1400" spc="-50" dirty="0">
                <a:latin typeface="Gotham Bold" pitchFamily="2" charset="0"/>
                <a:ea typeface="Times New Roman" panose="02020603050405020304" pitchFamily="18" charset="0"/>
                <a:cs typeface="Gotham Bold" pitchFamily="2" charset="0"/>
              </a:rPr>
              <a:t>Local climate plans in Michigan are incorporating EJ concerns.</a:t>
            </a:r>
            <a:endParaRPr lang="en-US" sz="2000" dirty="0">
              <a:latin typeface="Gotham Book" pitchFamily="2" charset="0"/>
              <a:cs typeface="Gotham Book" pitchFamily="2" charset="0"/>
            </a:endParaRPr>
          </a:p>
        </p:txBody>
      </p:sp>
      <p:graphicFrame>
        <p:nvGraphicFramePr>
          <p:cNvPr id="11" name="Chart 10">
            <a:extLst>
              <a:ext uri="{FF2B5EF4-FFF2-40B4-BE49-F238E27FC236}">
                <a16:creationId xmlns:a16="http://schemas.microsoft.com/office/drawing/2014/main" id="{20D464B2-013B-A4C4-9948-A5491C81D390}"/>
              </a:ext>
            </a:extLst>
          </p:cNvPr>
          <p:cNvGraphicFramePr>
            <a:graphicFrameLocks/>
          </p:cNvGraphicFramePr>
          <p:nvPr>
            <p:extLst>
              <p:ext uri="{D42A27DB-BD31-4B8C-83A1-F6EECF244321}">
                <p14:modId xmlns:p14="http://schemas.microsoft.com/office/powerpoint/2010/main" val="1349589550"/>
              </p:ext>
            </p:extLst>
          </p:nvPr>
        </p:nvGraphicFramePr>
        <p:xfrm>
          <a:off x="486650" y="1886857"/>
          <a:ext cx="11191000" cy="4211725"/>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DE145F9D-F834-FA22-939F-29060BDAE383}"/>
              </a:ext>
            </a:extLst>
          </p:cNvPr>
          <p:cNvGrpSpPr/>
          <p:nvPr/>
        </p:nvGrpSpPr>
        <p:grpSpPr>
          <a:xfrm>
            <a:off x="-47043" y="6136278"/>
            <a:ext cx="12395726" cy="721722"/>
            <a:chOff x="-47043" y="6136278"/>
            <a:chExt cx="12395726" cy="721722"/>
          </a:xfrm>
        </p:grpSpPr>
        <p:grpSp>
          <p:nvGrpSpPr>
            <p:cNvPr id="12" name="Group 11">
              <a:extLst>
                <a:ext uri="{FF2B5EF4-FFF2-40B4-BE49-F238E27FC236}">
                  <a16:creationId xmlns:a16="http://schemas.microsoft.com/office/drawing/2014/main" id="{2A9C8C3C-D17C-E8C5-47C7-4911810D6BBA}"/>
                </a:ext>
              </a:extLst>
            </p:cNvPr>
            <p:cNvGrpSpPr/>
            <p:nvPr/>
          </p:nvGrpSpPr>
          <p:grpSpPr>
            <a:xfrm>
              <a:off x="156683" y="6136278"/>
              <a:ext cx="12192000" cy="721722"/>
              <a:chOff x="-8283" y="6136278"/>
              <a:chExt cx="12192000" cy="721722"/>
            </a:xfrm>
          </p:grpSpPr>
          <p:grpSp>
            <p:nvGrpSpPr>
              <p:cNvPr id="14" name="Group 13">
                <a:extLst>
                  <a:ext uri="{FF2B5EF4-FFF2-40B4-BE49-F238E27FC236}">
                    <a16:creationId xmlns:a16="http://schemas.microsoft.com/office/drawing/2014/main" id="{7D065D70-731D-FD8A-5D4D-D7F9468D524B}"/>
                  </a:ext>
                </a:extLst>
              </p:cNvPr>
              <p:cNvGrpSpPr/>
              <p:nvPr/>
            </p:nvGrpSpPr>
            <p:grpSpPr>
              <a:xfrm>
                <a:off x="-8283" y="6136278"/>
                <a:ext cx="12192000" cy="721722"/>
                <a:chOff x="-8283" y="6136278"/>
                <a:chExt cx="12192000" cy="721722"/>
              </a:xfrm>
            </p:grpSpPr>
            <p:grpSp>
              <p:nvGrpSpPr>
                <p:cNvPr id="16" name="Group 15">
                  <a:extLst>
                    <a:ext uri="{FF2B5EF4-FFF2-40B4-BE49-F238E27FC236}">
                      <a16:creationId xmlns:a16="http://schemas.microsoft.com/office/drawing/2014/main" id="{FEA2A3C7-A7AD-08FF-CA9C-7EE5126B4693}"/>
                    </a:ext>
                  </a:extLst>
                </p:cNvPr>
                <p:cNvGrpSpPr/>
                <p:nvPr/>
              </p:nvGrpSpPr>
              <p:grpSpPr>
                <a:xfrm>
                  <a:off x="-8283" y="6136278"/>
                  <a:ext cx="12192000" cy="721722"/>
                  <a:chOff x="-8283" y="6136278"/>
                  <a:chExt cx="12192000" cy="721722"/>
                </a:xfrm>
              </p:grpSpPr>
              <p:sp>
                <p:nvSpPr>
                  <p:cNvPr id="18" name="Rectangle 17">
                    <a:extLst>
                      <a:ext uri="{FF2B5EF4-FFF2-40B4-BE49-F238E27FC236}">
                        <a16:creationId xmlns:a16="http://schemas.microsoft.com/office/drawing/2014/main" id="{899FD0AE-6E2D-979B-6912-30AE1293F099}"/>
                      </a:ext>
                    </a:extLst>
                  </p:cNvPr>
                  <p:cNvSpPr/>
                  <p:nvPr/>
                </p:nvSpPr>
                <p:spPr>
                  <a:xfrm>
                    <a:off x="-8283" y="6136278"/>
                    <a:ext cx="12192000" cy="721722"/>
                  </a:xfrm>
                  <a:prstGeom prst="rect">
                    <a:avLst/>
                  </a:prstGeom>
                  <a:solidFill>
                    <a:srgbClr val="2144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855C77F-B5EB-D428-7677-0E6ED3BCBCC8}"/>
                      </a:ext>
                    </a:extLst>
                  </p:cNvPr>
                  <p:cNvPicPr>
                    <a:picLocks noChangeAspect="1"/>
                  </p:cNvPicPr>
                  <p:nvPr/>
                </p:nvPicPr>
                <p:blipFill>
                  <a:blip r:embed="rId4"/>
                  <a:stretch>
                    <a:fillRect/>
                  </a:stretch>
                </p:blipFill>
                <p:spPr>
                  <a:xfrm>
                    <a:off x="2201517" y="6136278"/>
                    <a:ext cx="7772400" cy="721722"/>
                  </a:xfrm>
                  <a:prstGeom prst="rect">
                    <a:avLst/>
                  </a:prstGeom>
                </p:spPr>
              </p:pic>
            </p:grpSp>
            <p:sp>
              <p:nvSpPr>
                <p:cNvPr id="17" name="Rectangle 16">
                  <a:extLst>
                    <a:ext uri="{FF2B5EF4-FFF2-40B4-BE49-F238E27FC236}">
                      <a16:creationId xmlns:a16="http://schemas.microsoft.com/office/drawing/2014/main" id="{5A6C3821-D1F1-F0FC-BEB9-D08680C9F4C3}"/>
                    </a:ext>
                  </a:extLst>
                </p:cNvPr>
                <p:cNvSpPr/>
                <p:nvPr/>
              </p:nvSpPr>
              <p:spPr>
                <a:xfrm>
                  <a:off x="4096625" y="6136278"/>
                  <a:ext cx="3910905"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D1EAF5BE-0018-AC7C-7734-55EDAF91B2D3}"/>
                  </a:ext>
                </a:extLst>
              </p:cNvPr>
              <p:cNvPicPr>
                <a:picLocks noChangeAspect="1"/>
              </p:cNvPicPr>
              <p:nvPr/>
            </p:nvPicPr>
            <p:blipFill rotWithShape="1">
              <a:blip r:embed="rId5"/>
              <a:srcRect r="11129" b="10446"/>
              <a:stretch/>
            </p:blipFill>
            <p:spPr>
              <a:xfrm>
                <a:off x="5793950" y="6173973"/>
                <a:ext cx="516254" cy="646331"/>
              </a:xfrm>
              <a:prstGeom prst="rect">
                <a:avLst/>
              </a:prstGeom>
            </p:spPr>
          </p:pic>
        </p:grpSp>
        <p:sp>
          <p:nvSpPr>
            <p:cNvPr id="13" name="Rectangle 12">
              <a:extLst>
                <a:ext uri="{FF2B5EF4-FFF2-40B4-BE49-F238E27FC236}">
                  <a16:creationId xmlns:a16="http://schemas.microsoft.com/office/drawing/2014/main" id="{D4BBF1B4-D841-2E35-75ED-C16EF14BAC72}"/>
                </a:ext>
              </a:extLst>
            </p:cNvPr>
            <p:cNvSpPr/>
            <p:nvPr/>
          </p:nvSpPr>
          <p:spPr>
            <a:xfrm>
              <a:off x="-47043" y="6136278"/>
              <a:ext cx="605641" cy="721722"/>
            </a:xfrm>
            <a:prstGeom prst="rect">
              <a:avLst/>
            </a:prstGeom>
            <a:solidFill>
              <a:srgbClr val="214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0940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1978</TotalTime>
  <Words>2779</Words>
  <Application>Microsoft Macintosh PowerPoint</Application>
  <PresentationFormat>Widescreen</PresentationFormat>
  <Paragraphs>215</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Calibri</vt:lpstr>
      <vt:lpstr>Open Sans</vt:lpstr>
      <vt:lpstr>Calibri Light</vt:lpstr>
      <vt:lpstr>Gotham Bold</vt:lpstr>
      <vt:lpstr>Arial</vt:lpstr>
      <vt:lpstr>Gotham Light</vt:lpstr>
      <vt:lpstr>Gotham Book</vt:lpstr>
      <vt:lpstr>Office Theme</vt:lpstr>
      <vt:lpstr>Advancing Environmental Justice in Local Government: A Path Towards Justice and Effective Policymaking  Presentation by: Graham Diedrich</vt:lpstr>
      <vt:lpstr>Legislative Role in Advancing Environmental Justice: Local, State, and Federal Action  Presentation by: Graham Diedrich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Legislative Role in Advancing Environmental Justice: Local, State, and Federal Action  Presentation by: Graham Diedrich</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Diedrich, Graham</dc:creator>
  <cp:lastModifiedBy>Diedrich, Graham</cp:lastModifiedBy>
  <cp:revision>3</cp:revision>
  <dcterms:created xsi:type="dcterms:W3CDTF">2023-05-28T13:50:47Z</dcterms:created>
  <dcterms:modified xsi:type="dcterms:W3CDTF">2023-06-20T19:27:56Z</dcterms:modified>
</cp:coreProperties>
</file>